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358" r:id="rId2"/>
    <p:sldId id="378" r:id="rId3"/>
    <p:sldId id="259" r:id="rId4"/>
    <p:sldId id="381" r:id="rId5"/>
    <p:sldId id="387" r:id="rId6"/>
    <p:sldId id="360" r:id="rId7"/>
    <p:sldId id="369" r:id="rId8"/>
    <p:sldId id="386" r:id="rId9"/>
    <p:sldId id="379" r:id="rId10"/>
    <p:sldId id="380" r:id="rId11"/>
    <p:sldId id="368" r:id="rId12"/>
    <p:sldId id="390" r:id="rId13"/>
    <p:sldId id="304" r:id="rId14"/>
    <p:sldId id="372" r:id="rId15"/>
    <p:sldId id="374" r:id="rId16"/>
    <p:sldId id="373" r:id="rId17"/>
    <p:sldId id="392" r:id="rId18"/>
    <p:sldId id="376" r:id="rId19"/>
    <p:sldId id="363" r:id="rId20"/>
    <p:sldId id="326" r:id="rId21"/>
    <p:sldId id="306" r:id="rId22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9" autoAdjust="0"/>
    <p:restoredTop sz="94660"/>
  </p:normalViewPr>
  <p:slideViewPr>
    <p:cSldViewPr>
      <p:cViewPr varScale="1">
        <p:scale>
          <a:sx n="95" d="100"/>
          <a:sy n="95" d="100"/>
        </p:scale>
        <p:origin x="-9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4D5FBC43-57D2-40F6-924E-AE3DAEFA47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C9CD5-1CED-47D0-ADA3-55D74B5BD40F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25620-0993-44D1-8E25-13AE8C744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37592-BBBC-4D66-BF28-14F1946CD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BB383-EEEA-4FB7-9966-AD3E22F3E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8B5574-FFBD-4C6F-9261-952C09AE4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CCE4F-B4D2-439D-9E23-66CC62B37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A59A4-8DB2-4B10-9605-9BA843049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8C12C-D99A-4C59-B262-1E1C0CD5E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D64AC-01A6-46CC-8D22-E6B55E46E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86B77-EFBB-47DA-964C-F2610A717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593D-650D-4083-B751-770845938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0A13-3FE1-491B-8E5A-55B3D6243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E06B1-1FCB-493B-97CE-D671490E1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8626016-36D8-48B8-9096-3ED4FDC012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1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8.jpeg"/><Relationship Id="rId7" Type="http://schemas.openxmlformats.org/officeDocument/2006/relationships/image" Target="../media/image16.png"/><Relationship Id="rId12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53.jpeg"/><Relationship Id="rId5" Type="http://schemas.openxmlformats.org/officeDocument/2006/relationships/image" Target="../media/image17.png"/><Relationship Id="rId10" Type="http://schemas.openxmlformats.org/officeDocument/2006/relationships/image" Target="../media/image52.jpeg"/><Relationship Id="rId4" Type="http://schemas.openxmlformats.org/officeDocument/2006/relationships/image" Target="../media/image49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3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3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981200"/>
          </a:xfrm>
        </p:spPr>
        <p:txBody>
          <a:bodyPr/>
          <a:lstStyle/>
          <a:p>
            <a:r>
              <a:rPr lang="en-US" sz="3600" b="1" dirty="0" smtClean="0"/>
              <a:t>The Oscillating Control Hypothesis </a:t>
            </a:r>
            <a:r>
              <a:rPr lang="en-US" sz="3200" b="1" dirty="0" smtClean="0"/>
              <a:t>Reassessment in view of New Information from the Eastern Bering Sea</a:t>
            </a:r>
            <a:endParaRPr lang="en-US" sz="3200" b="1" dirty="0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90800"/>
            <a:ext cx="6858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George L. Hunt, Jr.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School of Aquatic and Fishery Sciences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University </a:t>
            </a:r>
            <a:r>
              <a:rPr lang="en-US" sz="2000" b="1" dirty="0"/>
              <a:t>of </a:t>
            </a:r>
            <a:r>
              <a:rPr lang="en-US" sz="2000" b="1" dirty="0" smtClean="0"/>
              <a:t>Washington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Lisa Eisner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Ed Farley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Jamal Moss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Jeffrey </a:t>
            </a:r>
            <a:r>
              <a:rPr lang="en-US" sz="2800" b="1" dirty="0"/>
              <a:t>M. </a:t>
            </a:r>
            <a:r>
              <a:rPr lang="en-US" sz="2800" b="1" dirty="0" err="1"/>
              <a:t>Napp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NOAA Alaska Fisheries Science </a:t>
            </a:r>
            <a:r>
              <a:rPr lang="en-US" sz="2000" b="1" dirty="0" smtClean="0"/>
              <a:t>Center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dirty="0"/>
              <a:t>The Reality Check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800" b="1" dirty="0"/>
              <a:t>The warm years did not lead to big </a:t>
            </a:r>
            <a:r>
              <a:rPr lang="en-US" sz="2800" b="1" dirty="0" smtClean="0"/>
              <a:t>year-classes </a:t>
            </a:r>
            <a:r>
              <a:rPr lang="en-US" sz="2800" b="1" dirty="0"/>
              <a:t>of </a:t>
            </a:r>
            <a:r>
              <a:rPr lang="en-US" sz="2800" b="1" dirty="0" err="1"/>
              <a:t>pollock</a:t>
            </a:r>
            <a:endParaRPr lang="en-US" sz="2800" b="1" dirty="0"/>
          </a:p>
          <a:p>
            <a:pPr>
              <a:buFontTx/>
              <a:buNone/>
            </a:pPr>
            <a:endParaRPr lang="en-US" sz="800" b="1" dirty="0" smtClean="0"/>
          </a:p>
          <a:p>
            <a:r>
              <a:rPr lang="en-US" sz="2800" b="1" dirty="0" err="1" smtClean="0"/>
              <a:t>Baier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b="1" dirty="0" err="1"/>
              <a:t>Napp</a:t>
            </a:r>
            <a:r>
              <a:rPr lang="en-US" sz="2800" b="1" dirty="0"/>
              <a:t> 2003 showed that </a:t>
            </a:r>
            <a:r>
              <a:rPr lang="en-US" sz="2800" b="1" i="1" dirty="0" err="1" smtClean="0"/>
              <a:t>Calanus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marshallae</a:t>
            </a:r>
            <a:r>
              <a:rPr lang="en-US" sz="2800" b="1" dirty="0" smtClean="0"/>
              <a:t> needed an early bloom in cold water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sz="2800" b="1" dirty="0" smtClean="0"/>
              <a:t>Perhaps warm years were good for small copepods but not for the big </a:t>
            </a:r>
            <a:r>
              <a:rPr lang="en-US" sz="2800" b="1" i="1" dirty="0" smtClean="0"/>
              <a:t>C. </a:t>
            </a:r>
            <a:r>
              <a:rPr lang="en-US" sz="2800" b="1" i="1" dirty="0" err="1" smtClean="0"/>
              <a:t>marshallae</a:t>
            </a:r>
            <a:r>
              <a:rPr lang="en-US" sz="2800" b="1" dirty="0" smtClean="0"/>
              <a:t> or for </a:t>
            </a:r>
            <a:r>
              <a:rPr lang="en-US" sz="2800" b="1" dirty="0" err="1" smtClean="0"/>
              <a:t>euphausiids</a:t>
            </a:r>
            <a:endParaRPr lang="en-US" sz="2800" b="1" dirty="0" smtClean="0"/>
          </a:p>
          <a:p>
            <a:pPr>
              <a:buFontTx/>
              <a:buNone/>
            </a:pPr>
            <a:endParaRPr lang="en-US" sz="800" dirty="0" smtClean="0"/>
          </a:p>
          <a:p>
            <a:r>
              <a:rPr lang="en-US" sz="2800" b="1" dirty="0" smtClean="0"/>
              <a:t>So- </a:t>
            </a:r>
            <a:r>
              <a:rPr lang="en-US" sz="2800" b="1" dirty="0"/>
              <a:t>some bad assumptions!   NEW DATA NEEDED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5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b="1" dirty="0" smtClean="0"/>
              <a:t>July </a:t>
            </a:r>
            <a:r>
              <a:rPr lang="en-US" sz="3600" b="1" dirty="0"/>
              <a:t>Copepod Abundance</a:t>
            </a:r>
          </a:p>
        </p:txBody>
      </p:sp>
      <p:pic>
        <p:nvPicPr>
          <p:cNvPr id="211971" name="Picture 3" descr="SummerAcartia_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762000"/>
            <a:ext cx="3581400" cy="2830886"/>
          </a:xfrm>
          <a:noFill/>
          <a:ln/>
        </p:spPr>
      </p:pic>
      <p:pic>
        <p:nvPicPr>
          <p:cNvPr id="211972" name="Picture 4" descr="SummerCalanus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3657601"/>
            <a:ext cx="3581399" cy="2829422"/>
          </a:xfrm>
          <a:prstGeom prst="rect">
            <a:avLst/>
          </a:prstGeom>
          <a:noFill/>
        </p:spPr>
      </p:pic>
      <p:pic>
        <p:nvPicPr>
          <p:cNvPr id="211973" name="Picture 5" descr="SummerPcal_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838200"/>
            <a:ext cx="3604997" cy="2743200"/>
          </a:xfrm>
          <a:prstGeom prst="rect">
            <a:avLst/>
          </a:prstGeom>
          <a:noFill/>
        </p:spPr>
      </p:pic>
      <p:pic>
        <p:nvPicPr>
          <p:cNvPr id="211974" name="Picture 6" descr="SummerNeocal_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642336"/>
            <a:ext cx="3581399" cy="2863970"/>
          </a:xfrm>
          <a:prstGeom prst="rect">
            <a:avLst/>
          </a:prstGeom>
          <a:noFill/>
        </p:spPr>
      </p:pic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5638800" y="65532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Figure Courtesy </a:t>
            </a:r>
            <a:r>
              <a:rPr lang="en-US" dirty="0"/>
              <a:t>of J. </a:t>
            </a:r>
            <a:r>
              <a:rPr lang="en-US" dirty="0" err="1" smtClean="0"/>
              <a:t>Napp</a:t>
            </a:r>
            <a:r>
              <a:rPr lang="en-US" dirty="0" smtClean="0"/>
              <a:t>, NOAA  AFSC</a:t>
            </a:r>
            <a:endParaRPr lang="en-US" dirty="0"/>
          </a:p>
        </p:txBody>
      </p:sp>
      <p:pic>
        <p:nvPicPr>
          <p:cNvPr id="211977" name="Picture 9" descr="calanus_marshalla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609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calanu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937125"/>
            <a:ext cx="1757362" cy="1919288"/>
          </a:xfrm>
          <a:prstGeom prst="rect">
            <a:avLst/>
          </a:prstGeom>
          <a:noFill/>
        </p:spPr>
      </p:pic>
      <p:pic>
        <p:nvPicPr>
          <p:cNvPr id="5127" name="Picture 7" descr="calanus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3" y="4937125"/>
            <a:ext cx="1754187" cy="1919288"/>
          </a:xfrm>
          <a:prstGeom prst="rect">
            <a:avLst/>
          </a:prstGeom>
          <a:noFill/>
        </p:spPr>
      </p:pic>
      <p:pic>
        <p:nvPicPr>
          <p:cNvPr id="5128" name="Picture 8" descr="calanus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0213" y="4937125"/>
            <a:ext cx="1754187" cy="1919288"/>
          </a:xfrm>
          <a:prstGeom prst="rect">
            <a:avLst/>
          </a:prstGeom>
          <a:noFill/>
        </p:spPr>
      </p:pic>
      <p:pic>
        <p:nvPicPr>
          <p:cNvPr id="5129" name="Picture 9" descr="calanus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8013" y="4937125"/>
            <a:ext cx="1754187" cy="1919288"/>
          </a:xfrm>
          <a:prstGeom prst="rect">
            <a:avLst/>
          </a:prstGeom>
          <a:noFill/>
        </p:spPr>
      </p:pic>
      <p:pic>
        <p:nvPicPr>
          <p:cNvPr id="5130" name="Picture 10" descr="calanus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5813" y="4937125"/>
            <a:ext cx="1754187" cy="1919288"/>
          </a:xfrm>
          <a:prstGeom prst="rect">
            <a:avLst/>
          </a:prstGeom>
          <a:noFill/>
        </p:spPr>
      </p:pic>
      <p:pic>
        <p:nvPicPr>
          <p:cNvPr id="5131" name="Picture 11" descr="calanus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2025" y="4937125"/>
            <a:ext cx="1755775" cy="1920875"/>
          </a:xfrm>
          <a:prstGeom prst="rect">
            <a:avLst/>
          </a:prstGeom>
          <a:noFill/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0" y="0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Large zooplankton abundance (# per m</a:t>
            </a:r>
            <a:r>
              <a:rPr lang="en-US" sz="2000" b="1" baseline="30000" dirty="0"/>
              <a:t>3</a:t>
            </a:r>
            <a:r>
              <a:rPr lang="en-US" sz="2000" b="1" dirty="0"/>
              <a:t>), Bongo Tow, 505 </a:t>
            </a:r>
            <a:r>
              <a:rPr lang="el-GR" sz="2000" b="1" dirty="0"/>
              <a:t>μ</a:t>
            </a:r>
            <a:r>
              <a:rPr lang="en-US" sz="2000" b="1" dirty="0"/>
              <a:t>m mesh net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381000"/>
            <a:ext cx="61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2002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752600" y="381000"/>
            <a:ext cx="61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2003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200400" y="381000"/>
            <a:ext cx="61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2004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724400" y="381000"/>
            <a:ext cx="61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2005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00800" y="381000"/>
            <a:ext cx="61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2006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8001000" y="381000"/>
            <a:ext cx="61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2007</a:t>
            </a:r>
          </a:p>
        </p:txBody>
      </p:sp>
      <p:pic>
        <p:nvPicPr>
          <p:cNvPr id="5141" name="Picture 21" descr="Neocal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8" y="2881313"/>
            <a:ext cx="1700212" cy="1916112"/>
          </a:xfrm>
          <a:prstGeom prst="rect">
            <a:avLst/>
          </a:prstGeom>
          <a:noFill/>
        </p:spPr>
      </p:pic>
      <p:pic>
        <p:nvPicPr>
          <p:cNvPr id="5147" name="Picture 27" descr="Neocal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2413" y="2881313"/>
            <a:ext cx="1703387" cy="1919287"/>
          </a:xfrm>
          <a:prstGeom prst="rect">
            <a:avLst/>
          </a:prstGeom>
          <a:noFill/>
        </p:spPr>
      </p:pic>
      <p:pic>
        <p:nvPicPr>
          <p:cNvPr id="5148" name="Picture 28" descr="Neocal0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0213" y="2881313"/>
            <a:ext cx="1687512" cy="1919287"/>
          </a:xfrm>
          <a:prstGeom prst="rect">
            <a:avLst/>
          </a:prstGeom>
          <a:noFill/>
        </p:spPr>
      </p:pic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0" y="2667000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/>
              <a:t>Neocalanus plumchrus &amp; flemingeri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36525" y="4754563"/>
            <a:ext cx="161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/>
              <a:t>Calanus marshallae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52400" y="533400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/>
              <a:t>Hyperiids</a:t>
            </a:r>
          </a:p>
        </p:txBody>
      </p:sp>
      <p:pic>
        <p:nvPicPr>
          <p:cNvPr id="5153" name="Picture 33" descr="Hyper0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8" y="747713"/>
            <a:ext cx="1703387" cy="1919287"/>
          </a:xfrm>
          <a:prstGeom prst="rect">
            <a:avLst/>
          </a:prstGeom>
          <a:noFill/>
        </p:spPr>
      </p:pic>
      <p:pic>
        <p:nvPicPr>
          <p:cNvPr id="5154" name="Picture 34" descr="Hyper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2413" y="747713"/>
            <a:ext cx="1687512" cy="1919287"/>
          </a:xfrm>
          <a:prstGeom prst="rect">
            <a:avLst/>
          </a:prstGeom>
          <a:noFill/>
        </p:spPr>
      </p:pic>
      <p:pic>
        <p:nvPicPr>
          <p:cNvPr id="5155" name="Picture 35" descr="Hyper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0213" y="747713"/>
            <a:ext cx="1703387" cy="1919287"/>
          </a:xfrm>
          <a:prstGeom prst="rect">
            <a:avLst/>
          </a:prstGeom>
          <a:noFill/>
        </p:spPr>
      </p:pic>
      <p:pic>
        <p:nvPicPr>
          <p:cNvPr id="5156" name="Picture 36" descr="Hyper0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8013" y="747713"/>
            <a:ext cx="1703387" cy="1919287"/>
          </a:xfrm>
          <a:prstGeom prst="rect">
            <a:avLst/>
          </a:prstGeom>
          <a:noFill/>
        </p:spPr>
      </p:pic>
      <p:pic>
        <p:nvPicPr>
          <p:cNvPr id="5157" name="Picture 37" descr="Hyper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5813" y="747713"/>
            <a:ext cx="1703387" cy="1919287"/>
          </a:xfrm>
          <a:prstGeom prst="rect">
            <a:avLst/>
          </a:prstGeom>
          <a:noFill/>
        </p:spPr>
      </p:pic>
      <p:pic>
        <p:nvPicPr>
          <p:cNvPr id="5152" name="Picture 32" descr="Hyper0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2025" y="747713"/>
            <a:ext cx="1703388" cy="1919287"/>
          </a:xfrm>
          <a:prstGeom prst="rect">
            <a:avLst/>
          </a:prstGeom>
          <a:noFill/>
        </p:spPr>
      </p:pic>
      <p:pic>
        <p:nvPicPr>
          <p:cNvPr id="5143" name="Picture 23" descr="Neocal0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18013" y="2881313"/>
            <a:ext cx="1703387" cy="1919287"/>
          </a:xfrm>
          <a:prstGeom prst="rect">
            <a:avLst/>
          </a:prstGeom>
          <a:noFill/>
        </p:spPr>
      </p:pic>
      <p:pic>
        <p:nvPicPr>
          <p:cNvPr id="5146" name="Picture 26" descr="Neocal0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5813" y="2881313"/>
            <a:ext cx="1703387" cy="1919287"/>
          </a:xfrm>
          <a:prstGeom prst="rect">
            <a:avLst/>
          </a:prstGeom>
          <a:noFill/>
        </p:spPr>
      </p:pic>
      <p:pic>
        <p:nvPicPr>
          <p:cNvPr id="5150" name="Picture 30" descr="Neocal0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2025" y="2881313"/>
            <a:ext cx="1703388" cy="191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ack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42888" y="1522690"/>
            <a:ext cx="87487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66"/>
                </a:solidFill>
              </a:rPr>
              <a:t>Early Ice Retreat		         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Late Bloom, Warm Water –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Mostly Small Copepods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3671888"/>
            <a:ext cx="86312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1">
                <a:solidFill>
                  <a:srgbClr val="000066"/>
                </a:solidFill>
              </a:rPr>
              <a:t>Late Ice Retreat		           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Early Bloom, Cold Water – Large </a:t>
            </a:r>
            <a:r>
              <a:rPr lang="en-US" sz="1600" b="1" i="1">
                <a:solidFill>
                  <a:srgbClr val="FF0000"/>
                </a:solidFill>
                <a:latin typeface="Comic Sans MS" pitchFamily="66" charset="0"/>
              </a:rPr>
              <a:t>Calanus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favored </a:t>
            </a:r>
            <a:endParaRPr lang="en-US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417763" y="36957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2489200" y="150971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28600" y="1866900"/>
            <a:ext cx="8686800" cy="6096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28600" y="2476500"/>
            <a:ext cx="8686800" cy="925513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360613"/>
            <a:ext cx="1371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476500"/>
            <a:ext cx="29718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476500"/>
            <a:ext cx="22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476500"/>
            <a:ext cx="7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28600" y="4076700"/>
            <a:ext cx="8686800" cy="6096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228600" y="4686300"/>
            <a:ext cx="8686800" cy="95885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3733800" y="1897063"/>
          <a:ext cx="431800" cy="427037"/>
        </p:xfrm>
        <a:graphic>
          <a:graphicData uri="http://schemas.openxmlformats.org/presentationml/2006/ole">
            <p:oleObj spid="_x0000_s64527" name="Clip" r:id="rId6" imgW="712080" imgH="705960" progId="">
              <p:embed/>
            </p:oleObj>
          </a:graphicData>
        </a:graphic>
      </p:graphicFrame>
      <p:graphicFrame>
        <p:nvGraphicFramePr>
          <p:cNvPr id="64528" name="Object 16"/>
          <p:cNvGraphicFramePr>
            <a:graphicFrameLocks noChangeAspect="1"/>
          </p:cNvGraphicFramePr>
          <p:nvPr/>
        </p:nvGraphicFramePr>
        <p:xfrm>
          <a:off x="3733800" y="4076700"/>
          <a:ext cx="431800" cy="427038"/>
        </p:xfrm>
        <a:graphic>
          <a:graphicData uri="http://schemas.openxmlformats.org/presentationml/2006/ole">
            <p:oleObj spid="_x0000_s64528" name="Clip" r:id="rId7" imgW="712080" imgH="705960" progId="">
              <p:embed/>
            </p:oleObj>
          </a:graphicData>
        </a:graphic>
      </p:graphicFrame>
      <p:pic>
        <p:nvPicPr>
          <p:cNvPr id="64529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0413"/>
            <a:ext cx="1371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0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400300"/>
            <a:ext cx="914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1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324100"/>
            <a:ext cx="8001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2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59050"/>
            <a:ext cx="533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3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91063"/>
            <a:ext cx="381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4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610100"/>
            <a:ext cx="914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5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533900"/>
            <a:ext cx="8001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6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768850"/>
            <a:ext cx="533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7" name="Picture 2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095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8" name="Picture 2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39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0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1" name="Picture 2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2" name="Picture 3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3" name="Picture 3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4" name="Picture 3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3725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5" name="Picture 3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41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6" name="Picture 3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7" name="Picture 3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12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8" name="Picture 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84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49" name="Picture 3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0" name="Picture 3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305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1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2" name="Picture 4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3" name="Picture 4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4" name="Picture 4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5" name="Picture 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6" name="Picture 4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2125" y="46101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7" name="Picture 4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825" y="44196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8" name="Picture 4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7225" y="44196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59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686300"/>
            <a:ext cx="5334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60" name="Picture 4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95688" y="4699000"/>
            <a:ext cx="137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61" name="Picture 4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876800"/>
            <a:ext cx="381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62" name="Picture 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572000"/>
            <a:ext cx="1371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4563" name="Group 51"/>
          <p:cNvGrpSpPr>
            <a:grpSpLocks/>
          </p:cNvGrpSpPr>
          <p:nvPr/>
        </p:nvGrpSpPr>
        <p:grpSpPr bwMode="auto">
          <a:xfrm>
            <a:off x="1143000" y="6146800"/>
            <a:ext cx="6858000" cy="336550"/>
            <a:chOff x="720" y="3696"/>
            <a:chExt cx="4320" cy="212"/>
          </a:xfrm>
        </p:grpSpPr>
        <p:sp>
          <p:nvSpPr>
            <p:cNvPr id="64564" name="Text Box 52"/>
            <p:cNvSpPr txBox="1">
              <a:spLocks noChangeArrowheads="1"/>
            </p:cNvSpPr>
            <p:nvPr/>
          </p:nvSpPr>
          <p:spPr bwMode="auto">
            <a:xfrm>
              <a:off x="720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February</a:t>
              </a:r>
            </a:p>
          </p:txBody>
        </p:sp>
        <p:sp>
          <p:nvSpPr>
            <p:cNvPr id="64565" name="Text Box 53"/>
            <p:cNvSpPr txBox="1">
              <a:spLocks noChangeArrowheads="1"/>
            </p:cNvSpPr>
            <p:nvPr/>
          </p:nvSpPr>
          <p:spPr bwMode="auto">
            <a:xfrm>
              <a:off x="1584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March</a:t>
              </a:r>
            </a:p>
          </p:txBody>
        </p:sp>
        <p:sp>
          <p:nvSpPr>
            <p:cNvPr id="64566" name="Text Box 54"/>
            <p:cNvSpPr txBox="1">
              <a:spLocks noChangeArrowheads="1"/>
            </p:cNvSpPr>
            <p:nvPr/>
          </p:nvSpPr>
          <p:spPr bwMode="auto">
            <a:xfrm>
              <a:off x="2448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April</a:t>
              </a:r>
            </a:p>
          </p:txBody>
        </p:sp>
        <p:sp>
          <p:nvSpPr>
            <p:cNvPr id="64567" name="Text Box 55"/>
            <p:cNvSpPr txBox="1">
              <a:spLocks noChangeArrowheads="1"/>
            </p:cNvSpPr>
            <p:nvPr/>
          </p:nvSpPr>
          <p:spPr bwMode="auto">
            <a:xfrm>
              <a:off x="3312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May</a:t>
              </a:r>
            </a:p>
          </p:txBody>
        </p:sp>
        <p:sp>
          <p:nvSpPr>
            <p:cNvPr id="64568" name="Text Box 56"/>
            <p:cNvSpPr txBox="1">
              <a:spLocks noChangeArrowheads="1"/>
            </p:cNvSpPr>
            <p:nvPr/>
          </p:nvSpPr>
          <p:spPr bwMode="auto">
            <a:xfrm>
              <a:off x="4176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June</a:t>
              </a:r>
            </a:p>
          </p:txBody>
        </p:sp>
      </p:grpSp>
      <p:pic>
        <p:nvPicPr>
          <p:cNvPr id="64569" name="Picture 5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23499D"/>
              </a:clrFrom>
              <a:clrTo>
                <a:srgbClr val="23499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486025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70" name="Rectangle 58"/>
          <p:cNvSpPr>
            <a:spLocks noChangeArrowheads="1"/>
          </p:cNvSpPr>
          <p:nvPr/>
        </p:nvSpPr>
        <p:spPr bwMode="auto">
          <a:xfrm>
            <a:off x="241300" y="1860550"/>
            <a:ext cx="8686800" cy="15414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71" name="Rectangle 59"/>
          <p:cNvSpPr>
            <a:spLocks noChangeArrowheads="1"/>
          </p:cNvSpPr>
          <p:nvPr/>
        </p:nvSpPr>
        <p:spPr bwMode="auto">
          <a:xfrm>
            <a:off x="228600" y="4071938"/>
            <a:ext cx="8686800" cy="157321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72" name="Picture 6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9225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73" name="Picture 6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81263"/>
            <a:ext cx="381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77" name="Picture 6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048000"/>
            <a:ext cx="2270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78" name="Picture 6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590800"/>
            <a:ext cx="625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79" name="Picture 6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2675" y="3241675"/>
            <a:ext cx="2270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80" name="Picture 6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6138" y="2706688"/>
            <a:ext cx="2857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81" name="Picture 6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0088" y="2508250"/>
            <a:ext cx="2825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82" name="Picture 7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0075" y="2744788"/>
            <a:ext cx="2873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85" name="Picture 7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895600"/>
            <a:ext cx="2270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87" name="Picture 7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971800"/>
            <a:ext cx="2270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88" name="Picture 7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200400"/>
            <a:ext cx="284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89" name="Picture 7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667000"/>
            <a:ext cx="2825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90" name="Picture 7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165475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93" name="Picture 8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895600"/>
            <a:ext cx="625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94" name="Picture 8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514600"/>
            <a:ext cx="2270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96" name="Picture 8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2971800"/>
            <a:ext cx="2270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97" name="Picture 8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9875" y="2709863"/>
            <a:ext cx="2857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98" name="Picture 8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3825" y="2511425"/>
            <a:ext cx="2825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99" name="Picture 8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2747963"/>
            <a:ext cx="2873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25" name="Picture 11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538" y="5132388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26" name="Picture 1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2667000"/>
            <a:ext cx="2270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27" name="Picture 1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2514600"/>
            <a:ext cx="2270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29" name="Picture 1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743200"/>
            <a:ext cx="2270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30" name="Picture 11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2188" y="3040063"/>
            <a:ext cx="2841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32" name="Picture 12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9613" y="4833938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35" name="Picture 12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800600"/>
            <a:ext cx="625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36" name="Picture 12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4375" y="5310188"/>
            <a:ext cx="2270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37" name="Picture 12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4724400"/>
            <a:ext cx="6254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38" name="Picture 12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953000"/>
            <a:ext cx="2825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41" name="Picture 12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4843463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42" name="Picture 13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7038" y="5235575"/>
            <a:ext cx="2825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43" name="Picture 13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688" y="4948238"/>
            <a:ext cx="2873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44" name="Picture 13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887913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46" name="Picture 13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75" y="5207000"/>
            <a:ext cx="6254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48" name="Picture 13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5272088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49" name="Picture 13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6663" y="5138738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51" name="Picture 13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20988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52" name="Picture 14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3500" y="2882900"/>
            <a:ext cx="625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54" name="Picture 14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19400"/>
            <a:ext cx="282575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55" name="Picture 1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0" y="3081338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56" name="Picture 14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850" y="5126038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57" name="Picture 14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2938" y="5062538"/>
            <a:ext cx="282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60" name="Picture 14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4375" y="3025775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661" name="Rectangle 14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sz="3600" b="1"/>
              <a:t>Ice, Wind, Bloom and Copepods</a:t>
            </a:r>
          </a:p>
        </p:txBody>
      </p:sp>
      <p:sp>
        <p:nvSpPr>
          <p:cNvPr id="64662" name="Text Box 150"/>
          <p:cNvSpPr txBox="1">
            <a:spLocks noChangeArrowheads="1"/>
          </p:cNvSpPr>
          <p:nvPr/>
        </p:nvSpPr>
        <p:spPr bwMode="auto">
          <a:xfrm>
            <a:off x="6096000" y="6521450"/>
            <a:ext cx="310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Modified from Hunt et al. 2002</a:t>
            </a:r>
          </a:p>
        </p:txBody>
      </p:sp>
      <p:pic>
        <p:nvPicPr>
          <p:cNvPr id="64663" name="Picture 15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181600"/>
            <a:ext cx="625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64" name="Picture 15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2819400"/>
            <a:ext cx="2270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65" name="Picture 15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3124200"/>
            <a:ext cx="2270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66" name="Picture 15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971800"/>
            <a:ext cx="2270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67" name="Picture 15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200400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68" name="Picture 15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048000"/>
            <a:ext cx="2825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0" name="Picture 6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sz="3600" b="1" dirty="0"/>
              <a:t>Abundance of Age-1 Pollock </a:t>
            </a:r>
            <a:r>
              <a:rPr lang="en-US" sz="3600" b="1" dirty="0" smtClean="0"/>
              <a:t>VS. </a:t>
            </a:r>
            <a:r>
              <a:rPr lang="en-US" sz="3600" b="1" dirty="0"/>
              <a:t>Age-0 Abundance the prior year</a:t>
            </a:r>
          </a:p>
        </p:txBody>
      </p:sp>
      <p:pic>
        <p:nvPicPr>
          <p:cNvPr id="216068" name="Picture 4" descr="Age-0 Ag-1 pollock 2004-2007 Moss et al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6134100" cy="4508500"/>
          </a:xfrm>
          <a:prstGeom prst="rect">
            <a:avLst/>
          </a:prstGeom>
          <a:noFill/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Moss et al., 2009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600" b="1" dirty="0"/>
              <a:t>Age-0 Pollock Energy Density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b="1" dirty="0"/>
              <a:t>as a function of wet weight</a:t>
            </a:r>
          </a:p>
        </p:txBody>
      </p:sp>
      <p:pic>
        <p:nvPicPr>
          <p:cNvPr id="218116" name="Picture 4" descr="Energy density vs wet weight age-0 pollock Moss et al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629400" cy="4872038"/>
          </a:xfrm>
          <a:prstGeom prst="rect">
            <a:avLst/>
          </a:prstGeom>
          <a:noFill/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6858000" y="6400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Moss et al., 2009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3" name="Picture 5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Diets of Age-0 Pollock </a:t>
            </a:r>
            <a:br>
              <a:rPr lang="en-US" sz="3600" b="1" dirty="0"/>
            </a:br>
            <a:r>
              <a:rPr lang="en-US" sz="3600" b="1" dirty="0"/>
              <a:t>in warm and cold years</a:t>
            </a:r>
          </a:p>
        </p:txBody>
      </p:sp>
      <p:pic>
        <p:nvPicPr>
          <p:cNvPr id="217092" name="Picture 4" descr="Age-o polock diets 2004-2005 vs 2006-2007 Moss et al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752600"/>
            <a:ext cx="8896350" cy="4076700"/>
          </a:xfrm>
          <a:prstGeom prst="rect">
            <a:avLst/>
          </a:prstGeom>
          <a:noFill/>
        </p:spPr>
      </p:pic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6858000" y="63246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Moss et al., 2009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 b="1" dirty="0" smtClean="0"/>
              <a:t>New Since 2002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r>
              <a:rPr lang="en-US" sz="2800" b="1" dirty="0" err="1" smtClean="0"/>
              <a:t>Mueter</a:t>
            </a:r>
            <a:r>
              <a:rPr lang="en-US" sz="2800" b="1" dirty="0" smtClean="0"/>
              <a:t>- Pollock recruitment dome-shaped with respect to temperature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sz="2800" b="1" dirty="0" smtClean="0"/>
              <a:t>Moss et al.- Early </a:t>
            </a:r>
            <a:r>
              <a:rPr lang="en-US" sz="2800" b="1" dirty="0" err="1" smtClean="0"/>
              <a:t>pollock</a:t>
            </a:r>
            <a:r>
              <a:rPr lang="en-US" sz="2800" b="1" dirty="0" smtClean="0"/>
              <a:t> survival &amp; growth better in warm years; growth weak in cold years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sz="2800" b="1" dirty="0" err="1" smtClean="0"/>
              <a:t>Baier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Napp</a:t>
            </a:r>
            <a:r>
              <a:rPr lang="en-US" sz="2800" b="1" dirty="0" smtClean="0"/>
              <a:t>- Need early bloom, cool water to have big </a:t>
            </a:r>
            <a:r>
              <a:rPr lang="en-US" sz="2800" b="1" dirty="0" err="1" smtClean="0"/>
              <a:t>zoops</a:t>
            </a:r>
            <a:r>
              <a:rPr lang="en-US" sz="2800" b="1" dirty="0" smtClean="0"/>
              <a:t> (</a:t>
            </a:r>
            <a:r>
              <a:rPr lang="en-US" sz="2800" b="1" i="1" dirty="0" smtClean="0"/>
              <a:t>C. </a:t>
            </a:r>
            <a:r>
              <a:rPr lang="en-US" sz="2800" b="1" i="1" dirty="0" err="1" smtClean="0"/>
              <a:t>marshallae</a:t>
            </a:r>
            <a:r>
              <a:rPr lang="en-US" sz="2800" b="1" i="1" dirty="0" smtClean="0"/>
              <a:t>, T. </a:t>
            </a:r>
            <a:r>
              <a:rPr lang="en-US" sz="2800" b="1" i="1" dirty="0" err="1" smtClean="0"/>
              <a:t>raschii</a:t>
            </a:r>
            <a:r>
              <a:rPr lang="en-US" sz="2800" b="1" i="1" dirty="0" smtClean="0"/>
              <a:t>)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sz="2800" b="1" dirty="0" smtClean="0"/>
              <a:t>Moss et al- Need sufficient energy to survive winter; size &amp; energy density of age-0s critical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sz="2800" b="1" dirty="0" smtClean="0"/>
              <a:t>Predation on age-0 </a:t>
            </a:r>
            <a:r>
              <a:rPr lang="en-US" sz="2800" b="1" dirty="0" err="1" smtClean="0"/>
              <a:t>pollock</a:t>
            </a:r>
            <a:r>
              <a:rPr lang="en-US" sz="2800" b="1" dirty="0" smtClean="0"/>
              <a:t> greater when large </a:t>
            </a:r>
            <a:r>
              <a:rPr lang="en-US" sz="2800" b="1" dirty="0" err="1" smtClean="0"/>
              <a:t>zoops</a:t>
            </a:r>
            <a:r>
              <a:rPr lang="en-US" sz="2800" b="1" dirty="0" smtClean="0"/>
              <a:t> scarce in summer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686800" cy="533400"/>
          </a:xfrm>
        </p:spPr>
        <p:txBody>
          <a:bodyPr/>
          <a:lstStyle/>
          <a:p>
            <a:r>
              <a:rPr lang="en-US" sz="3800" b="1" dirty="0"/>
              <a:t>Conclusions</a:t>
            </a:r>
            <a:endParaRPr lang="en-US" dirty="0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05800" cy="5867400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Variations in timing of ice retreat affect the 	availability and size of copepods in spring- 	warm 	springs </a:t>
            </a:r>
            <a:r>
              <a:rPr lang="en-US" sz="2400" b="1" dirty="0" smtClean="0"/>
              <a:t>have mostly small copepods, but good 	early survival </a:t>
            </a:r>
            <a:r>
              <a:rPr lang="en-US" sz="2400" b="1" dirty="0"/>
              <a:t>of age-0 </a:t>
            </a:r>
            <a:r>
              <a:rPr lang="en-US" sz="2400" b="1" dirty="0" err="1" smtClean="0"/>
              <a:t>pollock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algn="l">
              <a:lnSpc>
                <a:spcPct val="90000"/>
              </a:lnSpc>
            </a:pPr>
            <a:endParaRPr lang="en-US" sz="600" b="1" dirty="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b="1" dirty="0"/>
              <a:t> High numbers of age-0 </a:t>
            </a:r>
            <a:r>
              <a:rPr lang="en-US" sz="2400" b="1" dirty="0" err="1"/>
              <a:t>pollock</a:t>
            </a:r>
            <a:r>
              <a:rPr lang="en-US" sz="2400" b="1" dirty="0"/>
              <a:t> in summer do not 	necessarily lead to high numbers of age-1 	</a:t>
            </a:r>
            <a:r>
              <a:rPr lang="en-US" sz="2400" b="1" dirty="0" err="1"/>
              <a:t>pollock</a:t>
            </a:r>
            <a:r>
              <a:rPr lang="en-US" sz="2400" b="1" dirty="0"/>
              <a:t> the next year</a:t>
            </a:r>
          </a:p>
          <a:p>
            <a:pPr algn="l">
              <a:lnSpc>
                <a:spcPct val="90000"/>
              </a:lnSpc>
            </a:pPr>
            <a:endParaRPr lang="en-US" sz="600" b="1" dirty="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b="1" dirty="0"/>
              <a:t> In warm years, there is a lack of large crustacean 	zooplankton in summer, age-0 </a:t>
            </a:r>
            <a:r>
              <a:rPr lang="en-US" sz="2400" b="1" dirty="0" err="1"/>
              <a:t>pollock</a:t>
            </a:r>
            <a:r>
              <a:rPr lang="en-US" sz="2400" b="1" dirty="0"/>
              <a:t> have 	low 	energy density, and there is enhanced 	cannibalism</a:t>
            </a:r>
          </a:p>
          <a:p>
            <a:pPr algn="l">
              <a:lnSpc>
                <a:spcPct val="90000"/>
              </a:lnSpc>
            </a:pPr>
            <a:endParaRPr lang="en-US" sz="600" b="1" dirty="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b="1" dirty="0"/>
              <a:t> In warm years, summer lack of large zooplankton 	may result from their failure to recruit in the 	</a:t>
            </a:r>
            <a:r>
              <a:rPr lang="en-US" sz="2400" b="1" dirty="0" smtClean="0"/>
              <a:t>spring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228600" y="3962400"/>
            <a:ext cx="8686800" cy="2305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4038600" y="63246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Year 2 and older</a:t>
            </a:r>
          </a:p>
        </p:txBody>
      </p:sp>
      <p:pic>
        <p:nvPicPr>
          <p:cNvPr id="200708" name="Picture 4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8413" y="5703888"/>
            <a:ext cx="995362" cy="284162"/>
          </a:xfrm>
          <a:prstGeom prst="rect">
            <a:avLst/>
          </a:prstGeom>
          <a:noFill/>
        </p:spPr>
      </p:pic>
      <p:pic>
        <p:nvPicPr>
          <p:cNvPr id="200709" name="Picture 5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137150"/>
            <a:ext cx="993775" cy="284163"/>
          </a:xfrm>
          <a:prstGeom prst="rect">
            <a:avLst/>
          </a:prstGeom>
          <a:noFill/>
        </p:spPr>
      </p:pic>
      <p:pic>
        <p:nvPicPr>
          <p:cNvPr id="200710" name="Picture 6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486400"/>
            <a:ext cx="995363" cy="284163"/>
          </a:xfrm>
          <a:prstGeom prst="rect">
            <a:avLst/>
          </a:prstGeom>
          <a:noFill/>
        </p:spPr>
      </p:pic>
      <p:grpSp>
        <p:nvGrpSpPr>
          <p:cNvPr id="200711" name="Group 7"/>
          <p:cNvGrpSpPr>
            <a:grpSpLocks/>
          </p:cNvGrpSpPr>
          <p:nvPr/>
        </p:nvGrpSpPr>
        <p:grpSpPr bwMode="auto">
          <a:xfrm>
            <a:off x="4167188" y="4046538"/>
            <a:ext cx="2514600" cy="1111250"/>
            <a:chOff x="2352" y="1718"/>
            <a:chExt cx="1584" cy="700"/>
          </a:xfrm>
        </p:grpSpPr>
        <p:pic>
          <p:nvPicPr>
            <p:cNvPr id="200712" name="Picture 8" descr="Walleye Polloc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1718"/>
              <a:ext cx="1249" cy="375"/>
            </a:xfrm>
            <a:prstGeom prst="rect">
              <a:avLst/>
            </a:prstGeom>
            <a:noFill/>
          </p:spPr>
        </p:pic>
        <p:pic>
          <p:nvPicPr>
            <p:cNvPr id="200713" name="Picture 9" descr="Walleye Polloc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2043"/>
              <a:ext cx="1248" cy="375"/>
            </a:xfrm>
            <a:prstGeom prst="rect">
              <a:avLst/>
            </a:prstGeom>
            <a:noFill/>
          </p:spPr>
        </p:pic>
      </p:grp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228600" y="1066800"/>
            <a:ext cx="8686800" cy="2305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0716" name="Picture 12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971800"/>
            <a:ext cx="628457" cy="165269"/>
          </a:xfrm>
          <a:prstGeom prst="rect">
            <a:avLst/>
          </a:prstGeom>
          <a:noFill/>
        </p:spPr>
      </p:pic>
      <p:pic>
        <p:nvPicPr>
          <p:cNvPr id="200717" name="Picture 13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514600"/>
            <a:ext cx="628457" cy="165269"/>
          </a:xfrm>
          <a:prstGeom prst="rect">
            <a:avLst/>
          </a:prstGeom>
          <a:noFill/>
        </p:spPr>
      </p:pic>
      <p:pic>
        <p:nvPicPr>
          <p:cNvPr id="200718" name="Picture 14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739813"/>
            <a:ext cx="627069" cy="166624"/>
          </a:xfrm>
          <a:prstGeom prst="rect">
            <a:avLst/>
          </a:prstGeom>
          <a:noFill/>
        </p:spPr>
      </p:pic>
      <p:pic>
        <p:nvPicPr>
          <p:cNvPr id="200719" name="Picture 15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819400"/>
            <a:ext cx="627069" cy="165269"/>
          </a:xfrm>
          <a:prstGeom prst="rect">
            <a:avLst/>
          </a:prstGeom>
          <a:noFill/>
        </p:spPr>
      </p:pic>
      <p:grpSp>
        <p:nvGrpSpPr>
          <p:cNvPr id="200720" name="Group 16"/>
          <p:cNvGrpSpPr>
            <a:grpSpLocks/>
          </p:cNvGrpSpPr>
          <p:nvPr/>
        </p:nvGrpSpPr>
        <p:grpSpPr bwMode="auto">
          <a:xfrm>
            <a:off x="392113" y="1524000"/>
            <a:ext cx="657225" cy="661988"/>
            <a:chOff x="247" y="960"/>
            <a:chExt cx="414" cy="417"/>
          </a:xfrm>
        </p:grpSpPr>
        <p:pic>
          <p:nvPicPr>
            <p:cNvPr id="200721" name="Picture 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" y="1296"/>
              <a:ext cx="11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22" name="Picture 1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1248"/>
              <a:ext cx="118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23" name="Picture 1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3" y="1076"/>
              <a:ext cx="148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24" name="Picture 2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" y="960"/>
              <a:ext cx="147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25" name="Picture 2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7" y="1098"/>
              <a:ext cx="148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0726" name="Group 22"/>
          <p:cNvGrpSpPr>
            <a:grpSpLocks/>
          </p:cNvGrpSpPr>
          <p:nvPr/>
        </p:nvGrpSpPr>
        <p:grpSpPr bwMode="auto">
          <a:xfrm>
            <a:off x="228600" y="762000"/>
            <a:ext cx="8274050" cy="3167063"/>
            <a:chOff x="144" y="480"/>
            <a:chExt cx="5212" cy="1995"/>
          </a:xfrm>
        </p:grpSpPr>
        <p:sp>
          <p:nvSpPr>
            <p:cNvPr id="200727" name="Text Box 23"/>
            <p:cNvSpPr txBox="1">
              <a:spLocks noChangeArrowheads="1"/>
            </p:cNvSpPr>
            <p:nvPr/>
          </p:nvSpPr>
          <p:spPr bwMode="auto">
            <a:xfrm>
              <a:off x="144" y="480"/>
              <a:ext cx="4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66"/>
                  </a:solidFill>
                </a:rPr>
                <a:t>Warm year with late bloom and few large copepods or </a:t>
              </a:r>
              <a:r>
                <a:rPr lang="en-US" sz="1800" b="1" dirty="0" err="1">
                  <a:solidFill>
                    <a:srgbClr val="000066"/>
                  </a:solidFill>
                </a:rPr>
                <a:t>euphausiids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0728" name="Text Box 24"/>
            <p:cNvSpPr txBox="1">
              <a:spLocks noChangeArrowheads="1"/>
            </p:cNvSpPr>
            <p:nvPr/>
          </p:nvSpPr>
          <p:spPr bwMode="auto">
            <a:xfrm>
              <a:off x="144" y="2244"/>
              <a:ext cx="5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66"/>
                  </a:solidFill>
                </a:rPr>
                <a:t>Cold year with early bloom and abundant large copepods and </a:t>
              </a:r>
              <a:r>
                <a:rPr lang="en-US" sz="1800" b="1" dirty="0" err="1">
                  <a:solidFill>
                    <a:srgbClr val="000066"/>
                  </a:solidFill>
                </a:rPr>
                <a:t>euphausiids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228600" y="1524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3366"/>
                </a:solidFill>
              </a:rPr>
              <a:t>Impacts of Availability of Large </a:t>
            </a:r>
            <a:r>
              <a:rPr lang="en-US" sz="3600" b="1" dirty="0" err="1" smtClean="0">
                <a:solidFill>
                  <a:srgbClr val="003366"/>
                </a:solidFill>
              </a:rPr>
              <a:t>Zoops</a:t>
            </a:r>
            <a:endParaRPr lang="en-US" sz="3600" dirty="0">
              <a:solidFill>
                <a:srgbClr val="003366"/>
              </a:solidFill>
            </a:endParaRPr>
          </a:p>
        </p:txBody>
      </p:sp>
      <p:sp>
        <p:nvSpPr>
          <p:cNvPr id="200730" name="Text Box 26"/>
          <p:cNvSpPr txBox="1">
            <a:spLocks noChangeArrowheads="1"/>
          </p:cNvSpPr>
          <p:nvPr/>
        </p:nvSpPr>
        <p:spPr bwMode="auto">
          <a:xfrm>
            <a:off x="381000" y="6351588"/>
            <a:ext cx="189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Mesozooplankton</a:t>
            </a:r>
          </a:p>
        </p:txBody>
      </p:sp>
      <p:sp>
        <p:nvSpPr>
          <p:cNvPr id="200731" name="Text Box 27"/>
          <p:cNvSpPr txBox="1">
            <a:spLocks noChangeArrowheads="1"/>
          </p:cNvSpPr>
          <p:nvPr/>
        </p:nvSpPr>
        <p:spPr bwMode="auto">
          <a:xfrm>
            <a:off x="2438400" y="63246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smtClean="0"/>
              <a:t>Age-0s</a:t>
            </a:r>
            <a:endParaRPr lang="en-US" sz="1600" b="1" dirty="0"/>
          </a:p>
        </p:txBody>
      </p:sp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086600" y="6324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smtClean="0"/>
              <a:t>Age-1s</a:t>
            </a:r>
            <a:endParaRPr lang="en-US" sz="1600" b="1" dirty="0"/>
          </a:p>
        </p:txBody>
      </p:sp>
      <p:grpSp>
        <p:nvGrpSpPr>
          <p:cNvPr id="200733" name="Group 29"/>
          <p:cNvGrpSpPr>
            <a:grpSpLocks/>
          </p:cNvGrpSpPr>
          <p:nvPr/>
        </p:nvGrpSpPr>
        <p:grpSpPr bwMode="auto">
          <a:xfrm>
            <a:off x="3811588" y="1222375"/>
            <a:ext cx="3505200" cy="1111250"/>
            <a:chOff x="2401" y="770"/>
            <a:chExt cx="2208" cy="700"/>
          </a:xfrm>
        </p:grpSpPr>
        <p:pic>
          <p:nvPicPr>
            <p:cNvPr id="200734" name="Picture 30" descr="Walleye Polloc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1" y="989"/>
              <a:ext cx="1249" cy="375"/>
            </a:xfrm>
            <a:prstGeom prst="rect">
              <a:avLst/>
            </a:prstGeom>
            <a:noFill/>
          </p:spPr>
        </p:pic>
        <p:pic>
          <p:nvPicPr>
            <p:cNvPr id="200735" name="Picture 31" descr="Walleye Polloc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9" y="770"/>
              <a:ext cx="1249" cy="375"/>
            </a:xfrm>
            <a:prstGeom prst="rect">
              <a:avLst/>
            </a:prstGeom>
            <a:noFill/>
          </p:spPr>
        </p:pic>
        <p:pic>
          <p:nvPicPr>
            <p:cNvPr id="200736" name="Picture 32" descr="Walleye Polloc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25" y="1095"/>
              <a:ext cx="1248" cy="375"/>
            </a:xfrm>
            <a:prstGeom prst="rect">
              <a:avLst/>
            </a:prstGeom>
            <a:noFill/>
          </p:spPr>
        </p:pic>
        <p:pic>
          <p:nvPicPr>
            <p:cNvPr id="200737" name="Picture 33" descr="Walleye Polloc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912"/>
              <a:ext cx="1249" cy="375"/>
            </a:xfrm>
            <a:prstGeom prst="rect">
              <a:avLst/>
            </a:prstGeom>
            <a:noFill/>
          </p:spPr>
        </p:pic>
      </p:grpSp>
      <p:grpSp>
        <p:nvGrpSpPr>
          <p:cNvPr id="200738" name="Group 34"/>
          <p:cNvGrpSpPr>
            <a:grpSpLocks/>
          </p:cNvGrpSpPr>
          <p:nvPr/>
        </p:nvGrpSpPr>
        <p:grpSpPr bwMode="auto">
          <a:xfrm>
            <a:off x="1905000" y="5285077"/>
            <a:ext cx="1981200" cy="963324"/>
            <a:chOff x="1296" y="3395"/>
            <a:chExt cx="1058" cy="445"/>
          </a:xfrm>
        </p:grpSpPr>
        <p:pic>
          <p:nvPicPr>
            <p:cNvPr id="200739" name="Picture 35" descr="Walleye Pollock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696"/>
              <a:ext cx="434" cy="144"/>
            </a:xfrm>
            <a:prstGeom prst="rect">
              <a:avLst/>
            </a:prstGeom>
            <a:noFill/>
          </p:spPr>
        </p:pic>
        <p:pic>
          <p:nvPicPr>
            <p:cNvPr id="200740" name="Picture 36" descr="Walleye Pollock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7" y="3395"/>
              <a:ext cx="434" cy="124"/>
            </a:xfrm>
            <a:prstGeom prst="rect">
              <a:avLst/>
            </a:prstGeom>
            <a:noFill/>
          </p:spPr>
        </p:pic>
        <p:pic>
          <p:nvPicPr>
            <p:cNvPr id="200741" name="Picture 37" descr="Walleye Pollock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3507"/>
              <a:ext cx="433" cy="125"/>
            </a:xfrm>
            <a:prstGeom prst="rect">
              <a:avLst/>
            </a:prstGeom>
            <a:noFill/>
          </p:spPr>
        </p:pic>
        <p:pic>
          <p:nvPicPr>
            <p:cNvPr id="200742" name="Picture 38" descr="Walleye Pollock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8" y="3600"/>
              <a:ext cx="433" cy="124"/>
            </a:xfrm>
            <a:prstGeom prst="rect">
              <a:avLst/>
            </a:prstGeom>
            <a:noFill/>
          </p:spPr>
        </p:pic>
        <p:pic>
          <p:nvPicPr>
            <p:cNvPr id="200744" name="Picture 40" descr="Walleye Pollock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2" y="3507"/>
              <a:ext cx="434" cy="125"/>
            </a:xfrm>
            <a:prstGeom prst="rect">
              <a:avLst/>
            </a:prstGeom>
            <a:noFill/>
          </p:spPr>
        </p:pic>
        <p:pic>
          <p:nvPicPr>
            <p:cNvPr id="200745" name="Picture 41" descr="Walleye Pollock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1" y="3402"/>
              <a:ext cx="433" cy="124"/>
            </a:xfrm>
            <a:prstGeom prst="rect">
              <a:avLst/>
            </a:prstGeom>
            <a:noFill/>
          </p:spPr>
        </p:pic>
        <p:pic>
          <p:nvPicPr>
            <p:cNvPr id="200746" name="Picture 42" descr="Walleye Pollock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17" y="3607"/>
              <a:ext cx="434" cy="124"/>
            </a:xfrm>
            <a:prstGeom prst="rect">
              <a:avLst/>
            </a:prstGeom>
            <a:noFill/>
          </p:spPr>
        </p:pic>
      </p:grpSp>
      <p:grpSp>
        <p:nvGrpSpPr>
          <p:cNvPr id="200747" name="Group 43"/>
          <p:cNvGrpSpPr>
            <a:grpSpLocks/>
          </p:cNvGrpSpPr>
          <p:nvPr/>
        </p:nvGrpSpPr>
        <p:grpSpPr bwMode="auto">
          <a:xfrm>
            <a:off x="7605713" y="2365375"/>
            <a:ext cx="1157287" cy="641350"/>
            <a:chOff x="4791" y="1490"/>
            <a:chExt cx="729" cy="404"/>
          </a:xfrm>
        </p:grpSpPr>
        <p:pic>
          <p:nvPicPr>
            <p:cNvPr id="200748" name="Picture 44" descr="Walleye Polloc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1" y="1490"/>
              <a:ext cx="729" cy="196"/>
            </a:xfrm>
            <a:prstGeom prst="rect">
              <a:avLst/>
            </a:prstGeom>
            <a:noFill/>
          </p:spPr>
        </p:pic>
        <p:pic>
          <p:nvPicPr>
            <p:cNvPr id="200749" name="Picture 45" descr="Walleye Polloc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1720"/>
              <a:ext cx="645" cy="174"/>
            </a:xfrm>
            <a:prstGeom prst="rect">
              <a:avLst/>
            </a:prstGeom>
            <a:noFill/>
          </p:spPr>
        </p:pic>
      </p:grpSp>
      <p:pic>
        <p:nvPicPr>
          <p:cNvPr id="200751" name="Picture 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5388" y="5700713"/>
            <a:ext cx="1873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52" name="Picture 4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9050" y="5475288"/>
            <a:ext cx="187325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53" name="Picture 4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6675" y="5060950"/>
            <a:ext cx="23495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54" name="Picture 5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688" y="4876800"/>
            <a:ext cx="23336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55" name="Picture 5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095875"/>
            <a:ext cx="23495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56" name="Picture 5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050" y="4243388"/>
            <a:ext cx="422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57" name="Picture 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63" y="4392613"/>
            <a:ext cx="422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58" name="Pictu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463" y="4005263"/>
            <a:ext cx="460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59" name="Picture 5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591050"/>
            <a:ext cx="460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0760" name="Group 56"/>
          <p:cNvGrpSpPr>
            <a:grpSpLocks/>
          </p:cNvGrpSpPr>
          <p:nvPr/>
        </p:nvGrpSpPr>
        <p:grpSpPr bwMode="auto">
          <a:xfrm>
            <a:off x="304800" y="1752600"/>
            <a:ext cx="1185863" cy="3227388"/>
            <a:chOff x="192" y="1104"/>
            <a:chExt cx="747" cy="2033"/>
          </a:xfrm>
        </p:grpSpPr>
        <p:pic>
          <p:nvPicPr>
            <p:cNvPr id="200761" name="Picture 5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" y="2770"/>
              <a:ext cx="26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62" name="Picture 5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" y="2864"/>
              <a:ext cx="26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63" name="Picture 5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1104"/>
              <a:ext cx="29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64" name="Picture 6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" y="2989"/>
              <a:ext cx="29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0765" name="Group 61"/>
          <p:cNvGrpSpPr>
            <a:grpSpLocks/>
          </p:cNvGrpSpPr>
          <p:nvPr/>
        </p:nvGrpSpPr>
        <p:grpSpPr bwMode="auto">
          <a:xfrm>
            <a:off x="539750" y="1828800"/>
            <a:ext cx="835025" cy="3457575"/>
            <a:chOff x="340" y="1152"/>
            <a:chExt cx="526" cy="2178"/>
          </a:xfrm>
        </p:grpSpPr>
        <p:pic>
          <p:nvPicPr>
            <p:cNvPr id="200766" name="Picture 6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" y="1392"/>
              <a:ext cx="26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67" name="Picture 6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3057"/>
              <a:ext cx="26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68" name="Picture 6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6" y="1152"/>
              <a:ext cx="29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69" name="Picture 6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" y="3182"/>
              <a:ext cx="29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0770" name="AutoShape 66"/>
          <p:cNvSpPr>
            <a:spLocks noChangeArrowheads="1"/>
          </p:cNvSpPr>
          <p:nvPr/>
        </p:nvSpPr>
        <p:spPr bwMode="auto">
          <a:xfrm>
            <a:off x="1524000" y="1600200"/>
            <a:ext cx="2228850" cy="192088"/>
          </a:xfrm>
          <a:prstGeom prst="rightArrow">
            <a:avLst>
              <a:gd name="adj1" fmla="val 50000"/>
              <a:gd name="adj2" fmla="val 290082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1" name="AutoShape 67"/>
          <p:cNvSpPr>
            <a:spLocks noChangeArrowheads="1"/>
          </p:cNvSpPr>
          <p:nvPr/>
        </p:nvSpPr>
        <p:spPr bwMode="auto">
          <a:xfrm>
            <a:off x="1536700" y="4351338"/>
            <a:ext cx="2228850" cy="346075"/>
          </a:xfrm>
          <a:prstGeom prst="rightArrow">
            <a:avLst>
              <a:gd name="adj1" fmla="val 50000"/>
              <a:gd name="adj2" fmla="val 161009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2" name="AutoShape 68"/>
          <p:cNvSpPr>
            <a:spLocks noChangeArrowheads="1"/>
          </p:cNvSpPr>
          <p:nvPr/>
        </p:nvSpPr>
        <p:spPr bwMode="auto">
          <a:xfrm rot="1370019">
            <a:off x="1219200" y="2438400"/>
            <a:ext cx="914400" cy="260350"/>
          </a:xfrm>
          <a:prstGeom prst="rightArrow">
            <a:avLst>
              <a:gd name="adj1" fmla="val 50000"/>
              <a:gd name="adj2" fmla="val 87805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3" name="AutoShape 69"/>
          <p:cNvSpPr>
            <a:spLocks noChangeArrowheads="1"/>
          </p:cNvSpPr>
          <p:nvPr/>
        </p:nvSpPr>
        <p:spPr bwMode="auto">
          <a:xfrm rot="1370019">
            <a:off x="1295400" y="5257800"/>
            <a:ext cx="914400" cy="192088"/>
          </a:xfrm>
          <a:prstGeom prst="rightArrow">
            <a:avLst>
              <a:gd name="adj1" fmla="val 50000"/>
              <a:gd name="adj2" fmla="val 119008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4" name="AutoShape 70"/>
          <p:cNvSpPr>
            <a:spLocks noChangeArrowheads="1"/>
          </p:cNvSpPr>
          <p:nvPr/>
        </p:nvSpPr>
        <p:spPr bwMode="auto">
          <a:xfrm rot="-1438496">
            <a:off x="3344863" y="5027613"/>
            <a:ext cx="914400" cy="158750"/>
          </a:xfrm>
          <a:prstGeom prst="rightArrow">
            <a:avLst>
              <a:gd name="adj1" fmla="val 50000"/>
              <a:gd name="adj2" fmla="val 144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5" name="AutoShape 71"/>
          <p:cNvSpPr>
            <a:spLocks noChangeArrowheads="1"/>
          </p:cNvSpPr>
          <p:nvPr/>
        </p:nvSpPr>
        <p:spPr bwMode="auto">
          <a:xfrm rot="-1438496">
            <a:off x="3352800" y="2209800"/>
            <a:ext cx="914400" cy="382588"/>
          </a:xfrm>
          <a:prstGeom prst="rightArrow">
            <a:avLst>
              <a:gd name="adj1" fmla="val 49120"/>
              <a:gd name="adj2" fmla="val 45267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6" name="AutoShape 72"/>
          <p:cNvSpPr>
            <a:spLocks noChangeArrowheads="1"/>
          </p:cNvSpPr>
          <p:nvPr/>
        </p:nvSpPr>
        <p:spPr bwMode="auto">
          <a:xfrm>
            <a:off x="4191000" y="5486400"/>
            <a:ext cx="2819400" cy="346075"/>
          </a:xfrm>
          <a:prstGeom prst="rightArrow">
            <a:avLst>
              <a:gd name="adj1" fmla="val 64222"/>
              <a:gd name="adj2" fmla="val 12329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7" name="AutoShape 73"/>
          <p:cNvSpPr>
            <a:spLocks noChangeArrowheads="1"/>
          </p:cNvSpPr>
          <p:nvPr/>
        </p:nvSpPr>
        <p:spPr bwMode="auto">
          <a:xfrm>
            <a:off x="3881438" y="2622550"/>
            <a:ext cx="3802062" cy="307975"/>
          </a:xfrm>
          <a:prstGeom prst="rightArrow">
            <a:avLst>
              <a:gd name="adj1" fmla="val 43296"/>
              <a:gd name="adj2" fmla="val 20667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0778" name="Picture 74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267200"/>
            <a:ext cx="1982788" cy="595313"/>
          </a:xfrm>
          <a:prstGeom prst="rect">
            <a:avLst/>
          </a:prstGeom>
          <a:noFill/>
        </p:spPr>
      </p:pic>
      <p:pic>
        <p:nvPicPr>
          <p:cNvPr id="200779" name="Picture 75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343400"/>
            <a:ext cx="1982788" cy="595313"/>
          </a:xfrm>
          <a:prstGeom prst="rect">
            <a:avLst/>
          </a:prstGeom>
          <a:noFill/>
        </p:spPr>
      </p:pic>
      <p:grpSp>
        <p:nvGrpSpPr>
          <p:cNvPr id="200780" name="Group 76"/>
          <p:cNvGrpSpPr>
            <a:grpSpLocks/>
          </p:cNvGrpSpPr>
          <p:nvPr/>
        </p:nvGrpSpPr>
        <p:grpSpPr bwMode="auto">
          <a:xfrm>
            <a:off x="265113" y="4645025"/>
            <a:ext cx="796925" cy="820738"/>
            <a:chOff x="184" y="2571"/>
            <a:chExt cx="502" cy="517"/>
          </a:xfrm>
        </p:grpSpPr>
        <p:pic>
          <p:nvPicPr>
            <p:cNvPr id="200781" name="Picture 7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1" y="2721"/>
              <a:ext cx="3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82" name="Picture 7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" y="2815"/>
              <a:ext cx="3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83" name="Picture 7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" y="2571"/>
              <a:ext cx="354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84" name="Picture 8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" y="2940"/>
              <a:ext cx="354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0785" name="Group 81"/>
          <p:cNvGrpSpPr>
            <a:grpSpLocks/>
          </p:cNvGrpSpPr>
          <p:nvPr/>
        </p:nvGrpSpPr>
        <p:grpSpPr bwMode="auto">
          <a:xfrm>
            <a:off x="679450" y="4799013"/>
            <a:ext cx="796925" cy="820737"/>
            <a:chOff x="184" y="2571"/>
            <a:chExt cx="502" cy="517"/>
          </a:xfrm>
        </p:grpSpPr>
        <p:pic>
          <p:nvPicPr>
            <p:cNvPr id="200786" name="Picture 8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1" y="2721"/>
              <a:ext cx="3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87" name="Picture 8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" y="2815"/>
              <a:ext cx="3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88" name="Picture 8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" y="2571"/>
              <a:ext cx="354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0789" name="Picture 8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" y="2940"/>
              <a:ext cx="354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0791" name="Picture 8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8" y="5343525"/>
            <a:ext cx="515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92" name="Picture 8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492750"/>
            <a:ext cx="515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93" name="Picture 8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" y="5105400"/>
            <a:ext cx="5619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94" name="Picture 9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288" y="5691188"/>
            <a:ext cx="5619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95" name="Picture 91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322888"/>
            <a:ext cx="993775" cy="284162"/>
          </a:xfrm>
          <a:prstGeom prst="rect">
            <a:avLst/>
          </a:prstGeom>
          <a:noFill/>
        </p:spPr>
      </p:pic>
      <p:pic>
        <p:nvPicPr>
          <p:cNvPr id="200796" name="Picture 92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410200"/>
            <a:ext cx="841375" cy="239713"/>
          </a:xfrm>
          <a:prstGeom prst="rect">
            <a:avLst/>
          </a:prstGeom>
          <a:noFill/>
        </p:spPr>
      </p:pic>
      <p:pic>
        <p:nvPicPr>
          <p:cNvPr id="200797" name="Picture 93" descr="Walleye Pollock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7275" y="5486400"/>
            <a:ext cx="687388" cy="198438"/>
          </a:xfrm>
          <a:prstGeom prst="rect">
            <a:avLst/>
          </a:prstGeom>
          <a:noFill/>
        </p:spPr>
      </p:pic>
      <p:pic>
        <p:nvPicPr>
          <p:cNvPr id="200798" name="Picture 94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562600"/>
            <a:ext cx="1066800" cy="304800"/>
          </a:xfrm>
          <a:prstGeom prst="rect">
            <a:avLst/>
          </a:prstGeom>
          <a:noFill/>
        </p:spPr>
      </p:pic>
      <p:pic>
        <p:nvPicPr>
          <p:cNvPr id="200799" name="Picture 95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291138"/>
            <a:ext cx="841375" cy="239712"/>
          </a:xfrm>
          <a:prstGeom prst="rect">
            <a:avLst/>
          </a:prstGeom>
          <a:noFill/>
        </p:spPr>
      </p:pic>
      <p:pic>
        <p:nvPicPr>
          <p:cNvPr id="200800" name="Picture 96" descr="Walleye Pollock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486400"/>
            <a:ext cx="688975" cy="198438"/>
          </a:xfrm>
          <a:prstGeom prst="rect">
            <a:avLst/>
          </a:prstGeom>
          <a:noFill/>
        </p:spPr>
      </p:pic>
      <p:pic>
        <p:nvPicPr>
          <p:cNvPr id="200801" name="Picture 97" descr="Walleye Poll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072063"/>
            <a:ext cx="1068388" cy="306387"/>
          </a:xfrm>
          <a:prstGeom prst="rect">
            <a:avLst/>
          </a:prstGeom>
          <a:noFill/>
        </p:spPr>
      </p:pic>
      <p:pic>
        <p:nvPicPr>
          <p:cNvPr id="200802" name="Picture 98" descr="Walleye Pollock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638800"/>
            <a:ext cx="688975" cy="196850"/>
          </a:xfrm>
          <a:prstGeom prst="rect">
            <a:avLst/>
          </a:prstGeom>
          <a:noFill/>
        </p:spPr>
      </p:pic>
      <p:pic>
        <p:nvPicPr>
          <p:cNvPr id="200803" name="Picture 99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971800"/>
            <a:ext cx="719137" cy="193675"/>
          </a:xfrm>
          <a:prstGeom prst="rect">
            <a:avLst/>
          </a:prstGeom>
          <a:noFill/>
        </p:spPr>
      </p:pic>
      <p:pic>
        <p:nvPicPr>
          <p:cNvPr id="200804" name="Picture 100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819400"/>
            <a:ext cx="717550" cy="195262"/>
          </a:xfrm>
          <a:prstGeom prst="rect">
            <a:avLst/>
          </a:prstGeom>
          <a:noFill/>
        </p:spPr>
      </p:pic>
      <p:pic>
        <p:nvPicPr>
          <p:cNvPr id="200805" name="Picture 1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114800"/>
            <a:ext cx="1873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06" name="Picture 10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187325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07" name="Picture 1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0438" y="1519238"/>
            <a:ext cx="234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08" name="Picture 10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09800"/>
            <a:ext cx="23336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09" name="Picture 10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905000"/>
            <a:ext cx="23495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10" name="Picture 10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191000"/>
            <a:ext cx="1873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11" name="Picture 1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838" y="1671638"/>
            <a:ext cx="234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12" name="Picture 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5238" y="1824038"/>
            <a:ext cx="234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13" name="Picture 10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7638" y="1976438"/>
            <a:ext cx="234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14" name="Picture 1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0038" y="2128838"/>
            <a:ext cx="234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15" name="Picture 1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133600"/>
            <a:ext cx="23495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17" name="Picture 1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371600"/>
            <a:ext cx="23495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18" name="Picture 1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133600"/>
            <a:ext cx="23495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30" name="Picture 1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667000"/>
            <a:ext cx="1873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31" name="Picture 1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3" y="2441575"/>
            <a:ext cx="187325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32" name="Picture 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027238"/>
            <a:ext cx="23495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33" name="Picture 12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100" y="1843088"/>
            <a:ext cx="23336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834" name="Picture 13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13" y="2062163"/>
            <a:ext cx="23495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99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667000"/>
            <a:ext cx="719137" cy="185739"/>
          </a:xfrm>
          <a:prstGeom prst="rect">
            <a:avLst/>
          </a:prstGeom>
          <a:noFill/>
        </p:spPr>
      </p:pic>
      <p:pic>
        <p:nvPicPr>
          <p:cNvPr id="121" name="Picture 99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971800"/>
            <a:ext cx="719137" cy="193675"/>
          </a:xfrm>
          <a:prstGeom prst="rect">
            <a:avLst/>
          </a:prstGeom>
          <a:noFill/>
        </p:spPr>
      </p:pic>
      <p:pic>
        <p:nvPicPr>
          <p:cNvPr id="122" name="Picture 13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667000"/>
            <a:ext cx="628457" cy="165269"/>
          </a:xfrm>
          <a:prstGeom prst="rect">
            <a:avLst/>
          </a:prstGeom>
          <a:noFill/>
        </p:spPr>
      </p:pic>
      <p:pic>
        <p:nvPicPr>
          <p:cNvPr id="123" name="Picture 99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124200"/>
            <a:ext cx="719137" cy="193675"/>
          </a:xfrm>
          <a:prstGeom prst="rect">
            <a:avLst/>
          </a:prstGeom>
          <a:noFill/>
        </p:spPr>
      </p:pic>
      <p:pic>
        <p:nvPicPr>
          <p:cNvPr id="124" name="Picture 99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19400"/>
            <a:ext cx="719137" cy="193675"/>
          </a:xfrm>
          <a:prstGeom prst="rect">
            <a:avLst/>
          </a:prstGeom>
          <a:noFill/>
        </p:spPr>
      </p:pic>
      <p:pic>
        <p:nvPicPr>
          <p:cNvPr id="125" name="Picture 99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124200"/>
            <a:ext cx="719137" cy="193675"/>
          </a:xfrm>
          <a:prstGeom prst="rect">
            <a:avLst/>
          </a:prstGeom>
          <a:noFill/>
        </p:spPr>
      </p:pic>
      <p:pic>
        <p:nvPicPr>
          <p:cNvPr id="126" name="Picture 99" descr="Walleye Pol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048000"/>
            <a:ext cx="719137" cy="19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/>
          <a:lstStyle/>
          <a:p>
            <a:r>
              <a:rPr lang="en-US" sz="3600" b="1" dirty="0"/>
              <a:t>Where I want to </a:t>
            </a:r>
            <a:r>
              <a:rPr lang="en-US" sz="3600" b="1" dirty="0" smtClean="0"/>
              <a:t>go </a:t>
            </a:r>
            <a:r>
              <a:rPr lang="en-US" sz="3600" b="1" dirty="0"/>
              <a:t>in this </a:t>
            </a:r>
            <a:r>
              <a:rPr lang="en-US" sz="3600" b="1" dirty="0" smtClean="0"/>
              <a:t>talk</a:t>
            </a:r>
            <a:endParaRPr lang="en-US" sz="3600" b="1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Walleye Pollock one of USA’s most important Fisheries</a:t>
            </a:r>
          </a:p>
          <a:p>
            <a:pPr>
              <a:lnSpc>
                <a:spcPct val="90000"/>
              </a:lnSpc>
              <a:buNone/>
            </a:pPr>
            <a:endParaRPr lang="en-US" sz="10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Recently, big drop in </a:t>
            </a:r>
            <a:r>
              <a:rPr lang="en-US" sz="2800" b="1" dirty="0" err="1" smtClean="0"/>
              <a:t>pollock</a:t>
            </a:r>
            <a:r>
              <a:rPr lang="en-US" sz="2800" b="1" dirty="0" smtClean="0"/>
              <a:t> biomass in Eastern Bering Sea</a:t>
            </a:r>
          </a:p>
          <a:p>
            <a:pPr>
              <a:lnSpc>
                <a:spcPct val="90000"/>
              </a:lnSpc>
              <a:buNone/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Gap in production of strong year classes</a:t>
            </a:r>
          </a:p>
          <a:p>
            <a:pPr>
              <a:lnSpc>
                <a:spcPct val="90000"/>
              </a:lnSpc>
              <a:buNone/>
            </a:pPr>
            <a:endParaRPr lang="en-US" sz="10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What fuels production of young </a:t>
            </a:r>
            <a:r>
              <a:rPr lang="en-US" sz="2800" b="1" dirty="0" err="1" smtClean="0"/>
              <a:t>pollock</a:t>
            </a:r>
            <a:r>
              <a:rPr lang="en-US" sz="2800" b="1" dirty="0" smtClean="0"/>
              <a:t>?</a:t>
            </a:r>
          </a:p>
          <a:p>
            <a:pPr>
              <a:lnSpc>
                <a:spcPct val="90000"/>
              </a:lnSpc>
              <a:buNone/>
            </a:pPr>
            <a:endParaRPr lang="en-US" sz="10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Role of Sea Ice</a:t>
            </a:r>
          </a:p>
          <a:p>
            <a:pPr>
              <a:lnSpc>
                <a:spcPct val="90000"/>
              </a:lnSpc>
              <a:buNone/>
            </a:pPr>
            <a:endParaRPr lang="en-US" sz="10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Long-term consequences</a:t>
            </a:r>
            <a:endParaRPr 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85" name="Picture 149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/>
              <a:t>Middle Shelf Copepods </a:t>
            </a:r>
            <a:r>
              <a:rPr lang="en-US" sz="2800" b="1" dirty="0"/>
              <a:t>(No. m</a:t>
            </a:r>
            <a:r>
              <a:rPr lang="en-US" sz="2800" b="1" baseline="30000" dirty="0"/>
              <a:t>-3</a:t>
            </a:r>
            <a:r>
              <a:rPr lang="en-US" sz="2800" b="1" dirty="0"/>
              <a:t>)</a:t>
            </a:r>
            <a:br>
              <a:rPr lang="en-US" sz="2800" b="1" dirty="0"/>
            </a:br>
            <a:r>
              <a:rPr lang="en-US" sz="3600" b="1" dirty="0"/>
              <a:t> </a:t>
            </a:r>
            <a:r>
              <a:rPr lang="en-US" sz="2800" b="1" dirty="0" smtClean="0"/>
              <a:t>August</a:t>
            </a:r>
            <a:r>
              <a:rPr lang="en-US" sz="3600" b="1" dirty="0" smtClean="0"/>
              <a:t> </a:t>
            </a:r>
            <a:r>
              <a:rPr lang="en-US" sz="2800" b="1" dirty="0"/>
              <a:t>1999 vs. 2004</a:t>
            </a:r>
          </a:p>
        </p:txBody>
      </p:sp>
      <p:graphicFrame>
        <p:nvGraphicFramePr>
          <p:cNvPr id="116884" name="Group 148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458200" cy="5132515"/>
        </p:xfrm>
        <a:graphic>
          <a:graphicData uri="http://schemas.openxmlformats.org/drawingml/2006/table">
            <a:tbl>
              <a:tblPr/>
              <a:tblGrid>
                <a:gridCol w="3646488"/>
                <a:gridCol w="1552575"/>
                <a:gridCol w="1862137"/>
                <a:gridCol w="1397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(from Coyle et al. 2008)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(Cold)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(Warm)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Oithona similis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Pseudocalanus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spp.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Acartia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spp.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Centropagus abdominalis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(2.96)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Calanus marshallae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(8.13)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Calanoid nauplii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2.69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86" name="Picture 2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334000" y="6477000"/>
            <a:ext cx="3886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Figure courtesy of J</a:t>
            </a:r>
            <a:r>
              <a:rPr lang="en-US" sz="1600" b="1" dirty="0"/>
              <a:t>. </a:t>
            </a:r>
            <a:r>
              <a:rPr lang="en-US" sz="1600" b="1" dirty="0" err="1"/>
              <a:t>Napp</a:t>
            </a:r>
            <a:r>
              <a:rPr lang="en-US" sz="1600" b="1" dirty="0"/>
              <a:t> / N. Shiga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 smtClean="0"/>
              <a:t>July </a:t>
            </a:r>
            <a:r>
              <a:rPr lang="en-US" sz="3600" b="1" dirty="0"/>
              <a:t>Zooplankton Biomass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67592" name="Picture 8" descr="OM_NORPAC_byDomain_to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7101497" cy="5486400"/>
          </a:xfrm>
          <a:prstGeom prst="rect">
            <a:avLst/>
          </a:prstGeom>
          <a:noFill/>
        </p:spPr>
      </p:pic>
      <p:pic>
        <p:nvPicPr>
          <p:cNvPr id="67590" name="Picture 6" descr="calanus_marshall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858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1" name="Picture 31" descr="back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r>
              <a:rPr lang="en-US" sz="3600" b="1"/>
              <a:t>The Bering Sea</a:t>
            </a:r>
          </a:p>
        </p:txBody>
      </p:sp>
      <p:pic>
        <p:nvPicPr>
          <p:cNvPr id="5123" name="Picture 3" descr="WBS_EBS_topo_small"/>
          <p:cNvPicPr>
            <a:picLocks noChangeAspect="1" noChangeArrowheads="1"/>
          </p:cNvPicPr>
          <p:nvPr/>
        </p:nvPicPr>
        <p:blipFill>
          <a:blip r:embed="rId4" cstate="print"/>
          <a:srcRect l="2319" t="7982" r="3391" b="3325"/>
          <a:stretch>
            <a:fillRect/>
          </a:stretch>
        </p:blipFill>
        <p:spPr bwMode="auto">
          <a:xfrm>
            <a:off x="860425" y="1836738"/>
            <a:ext cx="6608763" cy="4967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Freeform 4"/>
          <p:cNvSpPr>
            <a:spLocks/>
          </p:cNvSpPr>
          <p:nvPr/>
        </p:nvSpPr>
        <p:spPr bwMode="auto">
          <a:xfrm>
            <a:off x="4106863" y="3773488"/>
            <a:ext cx="2632075" cy="1570037"/>
          </a:xfrm>
          <a:custGeom>
            <a:avLst/>
            <a:gdLst/>
            <a:ahLst/>
            <a:cxnLst>
              <a:cxn ang="0">
                <a:pos x="2031" y="1989"/>
              </a:cxn>
              <a:cxn ang="0">
                <a:pos x="1851" y="1863"/>
              </a:cxn>
              <a:cxn ang="0">
                <a:pos x="1866" y="1779"/>
              </a:cxn>
              <a:cxn ang="0">
                <a:pos x="1818" y="1635"/>
              </a:cxn>
              <a:cxn ang="0">
                <a:pos x="1659" y="1644"/>
              </a:cxn>
              <a:cxn ang="0">
                <a:pos x="1545" y="1740"/>
              </a:cxn>
              <a:cxn ang="0">
                <a:pos x="1419" y="1704"/>
              </a:cxn>
              <a:cxn ang="0">
                <a:pos x="1272" y="1602"/>
              </a:cxn>
              <a:cxn ang="0">
                <a:pos x="1155" y="1535"/>
              </a:cxn>
              <a:cxn ang="0">
                <a:pos x="1023" y="1571"/>
              </a:cxn>
              <a:cxn ang="0">
                <a:pos x="909" y="1520"/>
              </a:cxn>
              <a:cxn ang="0">
                <a:pos x="870" y="1310"/>
              </a:cxn>
              <a:cxn ang="0">
                <a:pos x="858" y="1112"/>
              </a:cxn>
              <a:cxn ang="0">
                <a:pos x="795" y="1037"/>
              </a:cxn>
              <a:cxn ang="0">
                <a:pos x="705" y="947"/>
              </a:cxn>
              <a:cxn ang="0">
                <a:pos x="669" y="845"/>
              </a:cxn>
              <a:cxn ang="0">
                <a:pos x="609" y="740"/>
              </a:cxn>
              <a:cxn ang="0">
                <a:pos x="597" y="797"/>
              </a:cxn>
              <a:cxn ang="0">
                <a:pos x="516" y="827"/>
              </a:cxn>
              <a:cxn ang="0">
                <a:pos x="432" y="848"/>
              </a:cxn>
              <a:cxn ang="0">
                <a:pos x="417" y="755"/>
              </a:cxn>
              <a:cxn ang="0">
                <a:pos x="276" y="764"/>
              </a:cxn>
              <a:cxn ang="0">
                <a:pos x="216" y="794"/>
              </a:cxn>
              <a:cxn ang="0">
                <a:pos x="189" y="764"/>
              </a:cxn>
              <a:cxn ang="0">
                <a:pos x="150" y="755"/>
              </a:cxn>
              <a:cxn ang="0">
                <a:pos x="57" y="707"/>
              </a:cxn>
              <a:cxn ang="0">
                <a:pos x="6" y="656"/>
              </a:cxn>
              <a:cxn ang="0">
                <a:pos x="33" y="638"/>
              </a:cxn>
              <a:cxn ang="0">
                <a:pos x="105" y="620"/>
              </a:cxn>
              <a:cxn ang="0">
                <a:pos x="141" y="536"/>
              </a:cxn>
              <a:cxn ang="0">
                <a:pos x="147" y="446"/>
              </a:cxn>
              <a:cxn ang="0">
                <a:pos x="351" y="324"/>
              </a:cxn>
              <a:cxn ang="0">
                <a:pos x="732" y="252"/>
              </a:cxn>
              <a:cxn ang="0">
                <a:pos x="1185" y="33"/>
              </a:cxn>
              <a:cxn ang="0">
                <a:pos x="1750" y="140"/>
              </a:cxn>
              <a:cxn ang="0">
                <a:pos x="1900" y="420"/>
              </a:cxn>
              <a:cxn ang="0">
                <a:pos x="2480" y="400"/>
              </a:cxn>
              <a:cxn ang="0">
                <a:pos x="2720" y="620"/>
              </a:cxn>
              <a:cxn ang="0">
                <a:pos x="3370" y="590"/>
              </a:cxn>
              <a:cxn ang="0">
                <a:pos x="3710" y="610"/>
              </a:cxn>
              <a:cxn ang="0">
                <a:pos x="3560" y="1070"/>
              </a:cxn>
              <a:cxn ang="0">
                <a:pos x="3240" y="1440"/>
              </a:cxn>
              <a:cxn ang="0">
                <a:pos x="2580" y="2040"/>
              </a:cxn>
              <a:cxn ang="0">
                <a:pos x="2475" y="2169"/>
              </a:cxn>
              <a:cxn ang="0">
                <a:pos x="2320" y="2120"/>
              </a:cxn>
            </a:cxnLst>
            <a:rect l="0" t="0" r="r" b="b"/>
            <a:pathLst>
              <a:path w="3710" h="2229">
                <a:moveTo>
                  <a:pt x="2205" y="2087"/>
                </a:moveTo>
                <a:lnTo>
                  <a:pt x="2112" y="2061"/>
                </a:lnTo>
                <a:lnTo>
                  <a:pt x="2031" y="1989"/>
                </a:lnTo>
                <a:lnTo>
                  <a:pt x="1953" y="1947"/>
                </a:lnTo>
                <a:lnTo>
                  <a:pt x="1908" y="1890"/>
                </a:lnTo>
                <a:lnTo>
                  <a:pt x="1851" y="1863"/>
                </a:lnTo>
                <a:lnTo>
                  <a:pt x="1878" y="1821"/>
                </a:lnTo>
                <a:lnTo>
                  <a:pt x="1803" y="1788"/>
                </a:lnTo>
                <a:lnTo>
                  <a:pt x="1866" y="1779"/>
                </a:lnTo>
                <a:lnTo>
                  <a:pt x="1860" y="1725"/>
                </a:lnTo>
                <a:lnTo>
                  <a:pt x="1851" y="1665"/>
                </a:lnTo>
                <a:lnTo>
                  <a:pt x="1818" y="1635"/>
                </a:lnTo>
                <a:lnTo>
                  <a:pt x="1770" y="1641"/>
                </a:lnTo>
                <a:lnTo>
                  <a:pt x="1710" y="1647"/>
                </a:lnTo>
                <a:lnTo>
                  <a:pt x="1659" y="1644"/>
                </a:lnTo>
                <a:lnTo>
                  <a:pt x="1620" y="1668"/>
                </a:lnTo>
                <a:lnTo>
                  <a:pt x="1587" y="1707"/>
                </a:lnTo>
                <a:lnTo>
                  <a:pt x="1545" y="1740"/>
                </a:lnTo>
                <a:lnTo>
                  <a:pt x="1500" y="1728"/>
                </a:lnTo>
                <a:lnTo>
                  <a:pt x="1473" y="1686"/>
                </a:lnTo>
                <a:lnTo>
                  <a:pt x="1419" y="1704"/>
                </a:lnTo>
                <a:lnTo>
                  <a:pt x="1335" y="1671"/>
                </a:lnTo>
                <a:lnTo>
                  <a:pt x="1269" y="1626"/>
                </a:lnTo>
                <a:lnTo>
                  <a:pt x="1272" y="1602"/>
                </a:lnTo>
                <a:lnTo>
                  <a:pt x="1218" y="1587"/>
                </a:lnTo>
                <a:lnTo>
                  <a:pt x="1185" y="1548"/>
                </a:lnTo>
                <a:lnTo>
                  <a:pt x="1155" y="1535"/>
                </a:lnTo>
                <a:lnTo>
                  <a:pt x="1125" y="1532"/>
                </a:lnTo>
                <a:lnTo>
                  <a:pt x="1074" y="1535"/>
                </a:lnTo>
                <a:lnTo>
                  <a:pt x="1023" y="1571"/>
                </a:lnTo>
                <a:lnTo>
                  <a:pt x="984" y="1568"/>
                </a:lnTo>
                <a:lnTo>
                  <a:pt x="963" y="1547"/>
                </a:lnTo>
                <a:lnTo>
                  <a:pt x="909" y="1520"/>
                </a:lnTo>
                <a:lnTo>
                  <a:pt x="885" y="1487"/>
                </a:lnTo>
                <a:lnTo>
                  <a:pt x="873" y="1382"/>
                </a:lnTo>
                <a:lnTo>
                  <a:pt x="870" y="1310"/>
                </a:lnTo>
                <a:lnTo>
                  <a:pt x="840" y="1274"/>
                </a:lnTo>
                <a:lnTo>
                  <a:pt x="855" y="1169"/>
                </a:lnTo>
                <a:lnTo>
                  <a:pt x="858" y="1112"/>
                </a:lnTo>
                <a:lnTo>
                  <a:pt x="837" y="1085"/>
                </a:lnTo>
                <a:lnTo>
                  <a:pt x="804" y="1076"/>
                </a:lnTo>
                <a:lnTo>
                  <a:pt x="795" y="1037"/>
                </a:lnTo>
                <a:lnTo>
                  <a:pt x="759" y="1019"/>
                </a:lnTo>
                <a:lnTo>
                  <a:pt x="759" y="1001"/>
                </a:lnTo>
                <a:lnTo>
                  <a:pt x="705" y="947"/>
                </a:lnTo>
                <a:lnTo>
                  <a:pt x="702" y="917"/>
                </a:lnTo>
                <a:lnTo>
                  <a:pt x="684" y="878"/>
                </a:lnTo>
                <a:lnTo>
                  <a:pt x="669" y="845"/>
                </a:lnTo>
                <a:lnTo>
                  <a:pt x="645" y="809"/>
                </a:lnTo>
                <a:lnTo>
                  <a:pt x="627" y="767"/>
                </a:lnTo>
                <a:lnTo>
                  <a:pt x="609" y="740"/>
                </a:lnTo>
                <a:lnTo>
                  <a:pt x="579" y="731"/>
                </a:lnTo>
                <a:lnTo>
                  <a:pt x="570" y="755"/>
                </a:lnTo>
                <a:cubicBezTo>
                  <a:pt x="573" y="766"/>
                  <a:pt x="597" y="786"/>
                  <a:pt x="597" y="797"/>
                </a:cubicBezTo>
                <a:cubicBezTo>
                  <a:pt x="597" y="808"/>
                  <a:pt x="581" y="818"/>
                  <a:pt x="573" y="821"/>
                </a:cubicBezTo>
                <a:cubicBezTo>
                  <a:pt x="565" y="824"/>
                  <a:pt x="558" y="817"/>
                  <a:pt x="549" y="818"/>
                </a:cubicBezTo>
                <a:cubicBezTo>
                  <a:pt x="540" y="819"/>
                  <a:pt x="523" y="820"/>
                  <a:pt x="516" y="827"/>
                </a:cubicBezTo>
                <a:cubicBezTo>
                  <a:pt x="509" y="834"/>
                  <a:pt x="510" y="853"/>
                  <a:pt x="504" y="860"/>
                </a:cubicBezTo>
                <a:cubicBezTo>
                  <a:pt x="498" y="867"/>
                  <a:pt x="489" y="871"/>
                  <a:pt x="477" y="869"/>
                </a:cubicBezTo>
                <a:cubicBezTo>
                  <a:pt x="465" y="867"/>
                  <a:pt x="446" y="855"/>
                  <a:pt x="432" y="848"/>
                </a:cubicBezTo>
                <a:cubicBezTo>
                  <a:pt x="418" y="841"/>
                  <a:pt x="394" y="836"/>
                  <a:pt x="390" y="827"/>
                </a:cubicBezTo>
                <a:lnTo>
                  <a:pt x="408" y="791"/>
                </a:lnTo>
                <a:lnTo>
                  <a:pt x="417" y="755"/>
                </a:lnTo>
                <a:lnTo>
                  <a:pt x="384" y="746"/>
                </a:lnTo>
                <a:lnTo>
                  <a:pt x="330" y="752"/>
                </a:lnTo>
                <a:lnTo>
                  <a:pt x="276" y="764"/>
                </a:lnTo>
                <a:lnTo>
                  <a:pt x="246" y="764"/>
                </a:lnTo>
                <a:lnTo>
                  <a:pt x="225" y="767"/>
                </a:lnTo>
                <a:lnTo>
                  <a:pt x="216" y="794"/>
                </a:lnTo>
                <a:lnTo>
                  <a:pt x="201" y="815"/>
                </a:lnTo>
                <a:lnTo>
                  <a:pt x="180" y="788"/>
                </a:lnTo>
                <a:lnTo>
                  <a:pt x="189" y="764"/>
                </a:lnTo>
                <a:lnTo>
                  <a:pt x="201" y="743"/>
                </a:lnTo>
                <a:lnTo>
                  <a:pt x="180" y="725"/>
                </a:lnTo>
                <a:lnTo>
                  <a:pt x="150" y="755"/>
                </a:lnTo>
                <a:lnTo>
                  <a:pt x="120" y="767"/>
                </a:lnTo>
                <a:lnTo>
                  <a:pt x="93" y="734"/>
                </a:lnTo>
                <a:cubicBezTo>
                  <a:pt x="82" y="724"/>
                  <a:pt x="70" y="712"/>
                  <a:pt x="57" y="707"/>
                </a:cubicBezTo>
                <a:cubicBezTo>
                  <a:pt x="44" y="702"/>
                  <a:pt x="23" y="711"/>
                  <a:pt x="15" y="707"/>
                </a:cubicBezTo>
                <a:lnTo>
                  <a:pt x="9" y="680"/>
                </a:lnTo>
                <a:lnTo>
                  <a:pt x="6" y="656"/>
                </a:lnTo>
                <a:lnTo>
                  <a:pt x="0" y="635"/>
                </a:lnTo>
                <a:lnTo>
                  <a:pt x="12" y="629"/>
                </a:lnTo>
                <a:lnTo>
                  <a:pt x="33" y="638"/>
                </a:lnTo>
                <a:lnTo>
                  <a:pt x="48" y="656"/>
                </a:lnTo>
                <a:lnTo>
                  <a:pt x="72" y="638"/>
                </a:lnTo>
                <a:lnTo>
                  <a:pt x="105" y="620"/>
                </a:lnTo>
                <a:lnTo>
                  <a:pt x="126" y="614"/>
                </a:lnTo>
                <a:lnTo>
                  <a:pt x="138" y="569"/>
                </a:lnTo>
                <a:lnTo>
                  <a:pt x="141" y="536"/>
                </a:lnTo>
                <a:lnTo>
                  <a:pt x="120" y="500"/>
                </a:lnTo>
                <a:lnTo>
                  <a:pt x="129" y="476"/>
                </a:lnTo>
                <a:lnTo>
                  <a:pt x="147" y="446"/>
                </a:lnTo>
                <a:lnTo>
                  <a:pt x="144" y="398"/>
                </a:lnTo>
                <a:lnTo>
                  <a:pt x="84" y="357"/>
                </a:lnTo>
                <a:cubicBezTo>
                  <a:pt x="118" y="345"/>
                  <a:pt x="279" y="333"/>
                  <a:pt x="351" y="324"/>
                </a:cubicBezTo>
                <a:cubicBezTo>
                  <a:pt x="423" y="315"/>
                  <a:pt x="464" y="310"/>
                  <a:pt x="513" y="303"/>
                </a:cubicBezTo>
                <a:cubicBezTo>
                  <a:pt x="562" y="296"/>
                  <a:pt x="609" y="293"/>
                  <a:pt x="645" y="285"/>
                </a:cubicBezTo>
                <a:cubicBezTo>
                  <a:pt x="681" y="277"/>
                  <a:pt x="717" y="279"/>
                  <a:pt x="732" y="252"/>
                </a:cubicBezTo>
                <a:cubicBezTo>
                  <a:pt x="749" y="207"/>
                  <a:pt x="736" y="209"/>
                  <a:pt x="732" y="126"/>
                </a:cubicBezTo>
                <a:cubicBezTo>
                  <a:pt x="726" y="69"/>
                  <a:pt x="852" y="66"/>
                  <a:pt x="927" y="51"/>
                </a:cubicBezTo>
                <a:cubicBezTo>
                  <a:pt x="1002" y="36"/>
                  <a:pt x="1131" y="0"/>
                  <a:pt x="1185" y="33"/>
                </a:cubicBezTo>
                <a:cubicBezTo>
                  <a:pt x="1220" y="158"/>
                  <a:pt x="1195" y="223"/>
                  <a:pt x="1251" y="249"/>
                </a:cubicBezTo>
                <a:lnTo>
                  <a:pt x="1520" y="190"/>
                </a:lnTo>
                <a:lnTo>
                  <a:pt x="1750" y="140"/>
                </a:lnTo>
                <a:lnTo>
                  <a:pt x="1920" y="110"/>
                </a:lnTo>
                <a:lnTo>
                  <a:pt x="1845" y="257"/>
                </a:lnTo>
                <a:lnTo>
                  <a:pt x="1900" y="420"/>
                </a:lnTo>
                <a:lnTo>
                  <a:pt x="2260" y="310"/>
                </a:lnTo>
                <a:lnTo>
                  <a:pt x="2330" y="450"/>
                </a:lnTo>
                <a:lnTo>
                  <a:pt x="2480" y="400"/>
                </a:lnTo>
                <a:lnTo>
                  <a:pt x="2550" y="530"/>
                </a:lnTo>
                <a:lnTo>
                  <a:pt x="2680" y="470"/>
                </a:lnTo>
                <a:lnTo>
                  <a:pt x="2720" y="620"/>
                </a:lnTo>
                <a:lnTo>
                  <a:pt x="2810" y="590"/>
                </a:lnTo>
                <a:lnTo>
                  <a:pt x="2860" y="750"/>
                </a:lnTo>
                <a:lnTo>
                  <a:pt x="3370" y="590"/>
                </a:lnTo>
                <a:lnTo>
                  <a:pt x="3450" y="680"/>
                </a:lnTo>
                <a:lnTo>
                  <a:pt x="3620" y="550"/>
                </a:lnTo>
                <a:lnTo>
                  <a:pt x="3710" y="610"/>
                </a:lnTo>
                <a:lnTo>
                  <a:pt x="3670" y="820"/>
                </a:lnTo>
                <a:lnTo>
                  <a:pt x="3590" y="920"/>
                </a:lnTo>
                <a:lnTo>
                  <a:pt x="3560" y="1070"/>
                </a:lnTo>
                <a:lnTo>
                  <a:pt x="3435" y="1217"/>
                </a:lnTo>
                <a:lnTo>
                  <a:pt x="3330" y="1340"/>
                </a:lnTo>
                <a:lnTo>
                  <a:pt x="3240" y="1440"/>
                </a:lnTo>
                <a:lnTo>
                  <a:pt x="3020" y="1580"/>
                </a:lnTo>
                <a:lnTo>
                  <a:pt x="2790" y="1870"/>
                </a:lnTo>
                <a:lnTo>
                  <a:pt x="2580" y="2040"/>
                </a:lnTo>
                <a:lnTo>
                  <a:pt x="2520" y="2106"/>
                </a:lnTo>
                <a:lnTo>
                  <a:pt x="2463" y="2229"/>
                </a:lnTo>
                <a:lnTo>
                  <a:pt x="2475" y="2169"/>
                </a:lnTo>
                <a:lnTo>
                  <a:pt x="2451" y="2136"/>
                </a:lnTo>
                <a:lnTo>
                  <a:pt x="2391" y="2121"/>
                </a:lnTo>
                <a:lnTo>
                  <a:pt x="2320" y="2120"/>
                </a:lnTo>
                <a:lnTo>
                  <a:pt x="2205" y="2087"/>
                </a:lnTo>
                <a:close/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44788" y="3003550"/>
            <a:ext cx="1020762" cy="2317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Tahoma" charset="0"/>
              </a:rPr>
              <a:t>Cape Navarin</a:t>
            </a:r>
            <a:endParaRPr lang="en-US" sz="1000">
              <a:latin typeface="Tahoma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616325" y="3173413"/>
            <a:ext cx="244475" cy="136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57638" y="2855913"/>
            <a:ext cx="7239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ahoma" charset="0"/>
              </a:rPr>
              <a:t>Anadyr</a:t>
            </a:r>
          </a:p>
          <a:p>
            <a:pPr eaLnBrk="0" hangingPunct="0"/>
            <a:r>
              <a:rPr lang="en-US" sz="1200">
                <a:latin typeface="Tahoma" charset="0"/>
              </a:rPr>
              <a:t>Basin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76400" y="4208463"/>
            <a:ext cx="1003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ahoma" charset="0"/>
              </a:rPr>
              <a:t>Commander Basin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681288" y="4176713"/>
            <a:ext cx="977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ahoma" charset="0"/>
              </a:rPr>
              <a:t>Aleutian</a:t>
            </a:r>
          </a:p>
          <a:p>
            <a:pPr eaLnBrk="0" hangingPunct="0"/>
            <a:r>
              <a:rPr lang="en-US" sz="1200">
                <a:latin typeface="Tahoma" charset="0"/>
              </a:rPr>
              <a:t>Basin (west)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659188" y="4746625"/>
            <a:ext cx="968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ahoma" charset="0"/>
              </a:rPr>
              <a:t>Aleutian</a:t>
            </a:r>
          </a:p>
          <a:p>
            <a:pPr eaLnBrk="0" hangingPunct="0"/>
            <a:r>
              <a:rPr lang="en-US" sz="1200">
                <a:latin typeface="Tahoma" charset="0"/>
              </a:rPr>
              <a:t>Basin (east)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129213" y="4367213"/>
            <a:ext cx="722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ahoma" charset="0"/>
              </a:rPr>
              <a:t>Middle</a:t>
            </a:r>
          </a:p>
          <a:p>
            <a:pPr eaLnBrk="0" hangingPunct="0"/>
            <a:r>
              <a:rPr lang="en-US" sz="1200">
                <a:latin typeface="Tahoma" charset="0"/>
              </a:rPr>
              <a:t>Domain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67263" y="4979988"/>
            <a:ext cx="722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ahoma" charset="0"/>
              </a:rPr>
              <a:t>Outer</a:t>
            </a:r>
          </a:p>
          <a:p>
            <a:pPr eaLnBrk="0" hangingPunct="0"/>
            <a:r>
              <a:rPr lang="en-US" sz="1200">
                <a:latin typeface="Tahoma" charset="0"/>
              </a:rPr>
              <a:t>Domain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35613" y="4075113"/>
            <a:ext cx="7223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ahoma" charset="0"/>
              </a:rPr>
              <a:t>Inner</a:t>
            </a:r>
          </a:p>
          <a:p>
            <a:pPr eaLnBrk="0" hangingPunct="0"/>
            <a:r>
              <a:rPr lang="en-US" sz="1200">
                <a:latin typeface="Tahoma" charset="0"/>
              </a:rPr>
              <a:t>Domain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5265738" y="5000625"/>
            <a:ext cx="330200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841875" y="2678113"/>
            <a:ext cx="7254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ahoma" charset="0"/>
              </a:rPr>
              <a:t>Chirikov</a:t>
            </a:r>
          </a:p>
          <a:p>
            <a:pPr eaLnBrk="0" hangingPunct="0"/>
            <a:r>
              <a:rPr lang="en-US" sz="1200">
                <a:latin typeface="Tahoma" charset="0"/>
              </a:rPr>
              <a:t>Basin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722813" y="2592388"/>
            <a:ext cx="193675" cy="115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1639888" y="4543425"/>
            <a:ext cx="912812" cy="1014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7" y="1440"/>
              </a:cxn>
            </a:cxnLst>
            <a:rect l="0" t="0" r="r" b="b"/>
            <a:pathLst>
              <a:path w="1287" h="1440">
                <a:moveTo>
                  <a:pt x="0" y="0"/>
                </a:moveTo>
                <a:lnTo>
                  <a:pt x="1287" y="1440"/>
                </a:lnTo>
              </a:path>
            </a:pathLst>
          </a:custGeom>
          <a:noFill/>
          <a:ln w="28575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795963" y="3151188"/>
            <a:ext cx="830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Tahoma" charset="0"/>
              </a:rPr>
              <a:t>Alaska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411413" y="2424113"/>
            <a:ext cx="828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Tahoma" charset="0"/>
              </a:rPr>
              <a:t>Russia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529513" y="5788025"/>
            <a:ext cx="16144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/>
              <a:t>Modified from: Aydin et al.  (2002) and Mueter unpbl</a:t>
            </a:r>
          </a:p>
        </p:txBody>
      </p:sp>
      <p:pic>
        <p:nvPicPr>
          <p:cNvPr id="5141" name="Picture 21" descr="Lambert's azimuthal equal-area polar 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3563" y="0"/>
            <a:ext cx="2230437" cy="2230438"/>
          </a:xfrm>
          <a:prstGeom prst="rect">
            <a:avLst/>
          </a:prstGeom>
          <a:noFill/>
        </p:spPr>
      </p:pic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939088" y="1314450"/>
            <a:ext cx="242887" cy="166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7962900" y="838200"/>
            <a:ext cx="88900" cy="889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V="1">
            <a:off x="1316038" y="1301750"/>
            <a:ext cx="6635750" cy="94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H="1">
            <a:off x="7065963" y="1482725"/>
            <a:ext cx="1108075" cy="486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8010525" y="2671763"/>
            <a:ext cx="914400" cy="274637"/>
          </a:xfrm>
          <a:prstGeom prst="rect">
            <a:avLst/>
          </a:prstGeom>
          <a:solidFill>
            <a:srgbClr val="E1F86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Tahoma" charset="0"/>
              </a:rPr>
              <a:t>&lt; 50 m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8024813" y="3303588"/>
            <a:ext cx="914400" cy="273050"/>
          </a:xfrm>
          <a:prstGeom prst="rect">
            <a:avLst/>
          </a:prstGeom>
          <a:solidFill>
            <a:srgbClr val="66F0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Tahoma" charset="0"/>
              </a:rPr>
              <a:t>100-200 m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8020050" y="2986088"/>
            <a:ext cx="914400" cy="274637"/>
          </a:xfrm>
          <a:prstGeom prst="rect">
            <a:avLst/>
          </a:prstGeom>
          <a:solidFill>
            <a:srgbClr val="B9E76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Tahoma" charset="0"/>
              </a:rPr>
              <a:t>50-100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 smtClean="0"/>
              <a:t>Importance of Walleye Pollock Fisheries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b="1" dirty="0" smtClean="0"/>
              <a:t>Number 1 species in USA by weight</a:t>
            </a:r>
          </a:p>
          <a:p>
            <a:pPr lvl="1"/>
            <a:r>
              <a:rPr lang="en-US" b="1" dirty="0" smtClean="0"/>
              <a:t>2,298.1 million pounds; 28% of US fish catch</a:t>
            </a:r>
          </a:p>
          <a:p>
            <a:pPr lvl="1">
              <a:buNone/>
            </a:pPr>
            <a:endParaRPr lang="en-US" sz="1200" b="1" dirty="0" smtClean="0"/>
          </a:p>
          <a:p>
            <a:r>
              <a:rPr lang="en-US" b="1" dirty="0" smtClean="0"/>
              <a:t>Value  $323,212, 000</a:t>
            </a:r>
          </a:p>
          <a:p>
            <a:pPr>
              <a:buNone/>
            </a:pPr>
            <a:r>
              <a:rPr lang="en-US" sz="1200" b="1" dirty="0" smtClean="0"/>
              <a:t> </a:t>
            </a:r>
          </a:p>
          <a:p>
            <a:r>
              <a:rPr lang="en-US" b="1" dirty="0" smtClean="0"/>
              <a:t>Dutch Harbor/Unalaska USA </a:t>
            </a:r>
          </a:p>
          <a:p>
            <a:pPr lvl="1"/>
            <a:r>
              <a:rPr lang="en-US" b="1" dirty="0" smtClean="0"/>
              <a:t>Number 1 port for weight (612.7 million lb.)</a:t>
            </a:r>
          </a:p>
          <a:p>
            <a:pPr lvl="1"/>
            <a:r>
              <a:rPr lang="en-US" b="1" dirty="0" smtClean="0"/>
              <a:t>Number 2 port for value ($195 million)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1447800" cy="10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69968"/>
            <a:ext cx="2364856" cy="20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65502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NOAA Fisheries website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b="1" dirty="0" smtClean="0"/>
              <a:t>Pollock Modeled Biomass</a:t>
            </a:r>
            <a:endParaRPr lang="en-US" sz="3600" b="1" dirty="0"/>
          </a:p>
        </p:txBody>
      </p:sp>
      <p:pic>
        <p:nvPicPr>
          <p:cNvPr id="4" name="Content Placeholder 3" descr="Pollock age-3 biomass modeled 2010 SAFE Dec 2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0587" y="1447800"/>
            <a:ext cx="7098000" cy="4953000"/>
          </a:xfrm>
        </p:spPr>
      </p:pic>
      <p:sp>
        <p:nvSpPr>
          <p:cNvPr id="6" name="TextBox 5"/>
          <p:cNvSpPr txBox="1"/>
          <p:nvPr/>
        </p:nvSpPr>
        <p:spPr>
          <a:xfrm>
            <a:off x="5791200" y="65502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NPFMC 2010 SAFE, Dec 2009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back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42888" y="1524000"/>
            <a:ext cx="86566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1">
                <a:solidFill>
                  <a:srgbClr val="000066"/>
                </a:solidFill>
              </a:rPr>
              <a:t>Early Ice Retreat		          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Late Bloom, Warm Water – Large Copepod Biomass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28600" y="3671888"/>
            <a:ext cx="85947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1">
                <a:solidFill>
                  <a:srgbClr val="000066"/>
                </a:solidFill>
              </a:rPr>
              <a:t>Late Ice Retreat		           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Early Bloom, Cold Water – Small Copepod Biomass</a:t>
            </a:r>
            <a:endParaRPr lang="en-US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7637" name="AutoShape 5"/>
          <p:cNvSpPr>
            <a:spLocks noChangeArrowheads="1"/>
          </p:cNvSpPr>
          <p:nvPr/>
        </p:nvSpPr>
        <p:spPr bwMode="auto">
          <a:xfrm>
            <a:off x="2417763" y="36957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AutoShape 6"/>
          <p:cNvSpPr>
            <a:spLocks noChangeArrowheads="1"/>
          </p:cNvSpPr>
          <p:nvPr/>
        </p:nvSpPr>
        <p:spPr bwMode="auto">
          <a:xfrm>
            <a:off x="2489200" y="1509713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228600" y="1866900"/>
            <a:ext cx="8686800" cy="6096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228600" y="2476500"/>
            <a:ext cx="8686800" cy="925513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360613"/>
            <a:ext cx="1371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476500"/>
            <a:ext cx="29718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476500"/>
            <a:ext cx="22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476500"/>
            <a:ext cx="7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228600" y="4076700"/>
            <a:ext cx="8686800" cy="6096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228600" y="4686300"/>
            <a:ext cx="8686800" cy="95885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7647" name="Object 15"/>
          <p:cNvGraphicFramePr>
            <a:graphicFrameLocks noChangeAspect="1"/>
          </p:cNvGraphicFramePr>
          <p:nvPr/>
        </p:nvGraphicFramePr>
        <p:xfrm>
          <a:off x="3733800" y="1897063"/>
          <a:ext cx="431800" cy="427037"/>
        </p:xfrm>
        <a:graphic>
          <a:graphicData uri="http://schemas.openxmlformats.org/presentationml/2006/ole">
            <p:oleObj spid="_x0000_s197647" name="Clip" r:id="rId6" imgW="712080" imgH="705960" progId="">
              <p:embed/>
            </p:oleObj>
          </a:graphicData>
        </a:graphic>
      </p:graphicFrame>
      <p:graphicFrame>
        <p:nvGraphicFramePr>
          <p:cNvPr id="197648" name="Object 16"/>
          <p:cNvGraphicFramePr>
            <a:graphicFrameLocks noChangeAspect="1"/>
          </p:cNvGraphicFramePr>
          <p:nvPr/>
        </p:nvGraphicFramePr>
        <p:xfrm>
          <a:off x="3733800" y="4076700"/>
          <a:ext cx="431800" cy="427038"/>
        </p:xfrm>
        <a:graphic>
          <a:graphicData uri="http://schemas.openxmlformats.org/presentationml/2006/ole">
            <p:oleObj spid="_x0000_s197648" name="Clip" r:id="rId7" imgW="712080" imgH="705960" progId="">
              <p:embed/>
            </p:oleObj>
          </a:graphicData>
        </a:graphic>
      </p:graphicFrame>
      <p:pic>
        <p:nvPicPr>
          <p:cNvPr id="197649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0413"/>
            <a:ext cx="1371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0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400300"/>
            <a:ext cx="914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1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324100"/>
            <a:ext cx="8001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2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59050"/>
            <a:ext cx="533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3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91063"/>
            <a:ext cx="381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4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610100"/>
            <a:ext cx="914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5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533900"/>
            <a:ext cx="8001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6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768850"/>
            <a:ext cx="533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7" name="Picture 2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095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8" name="Picture 2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59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0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1" name="Picture 2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2" name="Picture 3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3" name="Picture 3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1717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4" name="Picture 3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3725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5" name="Picture 3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41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6" name="Picture 3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7" name="Picture 3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12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8" name="Picture 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84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69" name="Picture 3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0" name="Picture 3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305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1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2" name="Picture 4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3" name="Picture 4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4" name="Picture 4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5" name="Picture 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815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6" name="Picture 4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2125" y="46101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7" name="Picture 4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825" y="44196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8" name="Picture 4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7225" y="44196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79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686300"/>
            <a:ext cx="5334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80" name="Picture 4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95688" y="4699000"/>
            <a:ext cx="137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81" name="Picture 4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876800"/>
            <a:ext cx="381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82" name="Picture 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572000"/>
            <a:ext cx="1371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7683" name="Group 51"/>
          <p:cNvGrpSpPr>
            <a:grpSpLocks/>
          </p:cNvGrpSpPr>
          <p:nvPr/>
        </p:nvGrpSpPr>
        <p:grpSpPr bwMode="auto">
          <a:xfrm>
            <a:off x="1143000" y="6146800"/>
            <a:ext cx="6858000" cy="336550"/>
            <a:chOff x="720" y="3696"/>
            <a:chExt cx="4320" cy="212"/>
          </a:xfrm>
        </p:grpSpPr>
        <p:sp>
          <p:nvSpPr>
            <p:cNvPr id="197684" name="Text Box 52"/>
            <p:cNvSpPr txBox="1">
              <a:spLocks noChangeArrowheads="1"/>
            </p:cNvSpPr>
            <p:nvPr/>
          </p:nvSpPr>
          <p:spPr bwMode="auto">
            <a:xfrm>
              <a:off x="720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February</a:t>
              </a:r>
            </a:p>
          </p:txBody>
        </p:sp>
        <p:sp>
          <p:nvSpPr>
            <p:cNvPr id="197685" name="Text Box 53"/>
            <p:cNvSpPr txBox="1">
              <a:spLocks noChangeArrowheads="1"/>
            </p:cNvSpPr>
            <p:nvPr/>
          </p:nvSpPr>
          <p:spPr bwMode="auto">
            <a:xfrm>
              <a:off x="1584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March</a:t>
              </a:r>
            </a:p>
          </p:txBody>
        </p:sp>
        <p:sp>
          <p:nvSpPr>
            <p:cNvPr id="197686" name="Text Box 54"/>
            <p:cNvSpPr txBox="1">
              <a:spLocks noChangeArrowheads="1"/>
            </p:cNvSpPr>
            <p:nvPr/>
          </p:nvSpPr>
          <p:spPr bwMode="auto">
            <a:xfrm>
              <a:off x="2448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April</a:t>
              </a:r>
            </a:p>
          </p:txBody>
        </p:sp>
        <p:sp>
          <p:nvSpPr>
            <p:cNvPr id="197687" name="Text Box 55"/>
            <p:cNvSpPr txBox="1">
              <a:spLocks noChangeArrowheads="1"/>
            </p:cNvSpPr>
            <p:nvPr/>
          </p:nvSpPr>
          <p:spPr bwMode="auto">
            <a:xfrm>
              <a:off x="3312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May</a:t>
              </a:r>
            </a:p>
          </p:txBody>
        </p:sp>
        <p:sp>
          <p:nvSpPr>
            <p:cNvPr id="197688" name="Text Box 56"/>
            <p:cNvSpPr txBox="1">
              <a:spLocks noChangeArrowheads="1"/>
            </p:cNvSpPr>
            <p:nvPr/>
          </p:nvSpPr>
          <p:spPr bwMode="auto">
            <a:xfrm>
              <a:off x="4176" y="369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1275" eaLnBrk="0" hangingPunct="0"/>
              <a:r>
                <a:rPr lang="en-US" sz="1600" b="1"/>
                <a:t>June</a:t>
              </a:r>
            </a:p>
          </p:txBody>
        </p:sp>
      </p:grpSp>
      <p:pic>
        <p:nvPicPr>
          <p:cNvPr id="197689" name="Picture 5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23499D"/>
              </a:clrFrom>
              <a:clrTo>
                <a:srgbClr val="23499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486025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7690" name="Rectangle 58"/>
          <p:cNvSpPr>
            <a:spLocks noChangeArrowheads="1"/>
          </p:cNvSpPr>
          <p:nvPr/>
        </p:nvSpPr>
        <p:spPr bwMode="auto">
          <a:xfrm>
            <a:off x="241300" y="1860550"/>
            <a:ext cx="8686800" cy="15414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91" name="Rectangle 59"/>
          <p:cNvSpPr>
            <a:spLocks noChangeArrowheads="1"/>
          </p:cNvSpPr>
          <p:nvPr/>
        </p:nvSpPr>
        <p:spPr bwMode="auto">
          <a:xfrm>
            <a:off x="228600" y="4071938"/>
            <a:ext cx="8686800" cy="157321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7692" name="Picture 6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9225" y="2400300"/>
            <a:ext cx="53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693" name="Picture 6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81263"/>
            <a:ext cx="381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7694" name="Group 62"/>
          <p:cNvGrpSpPr>
            <a:grpSpLocks/>
          </p:cNvGrpSpPr>
          <p:nvPr/>
        </p:nvGrpSpPr>
        <p:grpSpPr bwMode="auto">
          <a:xfrm>
            <a:off x="6335713" y="2500313"/>
            <a:ext cx="1382712" cy="901700"/>
            <a:chOff x="4144" y="1567"/>
            <a:chExt cx="758" cy="350"/>
          </a:xfrm>
        </p:grpSpPr>
        <p:grpSp>
          <p:nvGrpSpPr>
            <p:cNvPr id="197695" name="Group 63"/>
            <p:cNvGrpSpPr>
              <a:grpSpLocks/>
            </p:cNvGrpSpPr>
            <p:nvPr/>
          </p:nvGrpSpPr>
          <p:grpSpPr bwMode="auto">
            <a:xfrm>
              <a:off x="4380" y="1570"/>
              <a:ext cx="522" cy="347"/>
              <a:chOff x="3312" y="3578"/>
              <a:chExt cx="522" cy="347"/>
            </a:xfrm>
          </p:grpSpPr>
          <p:pic>
            <p:nvPicPr>
              <p:cNvPr id="197696" name="Picture 64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1" y="3724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97" name="Picture 65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30" y="3844"/>
                <a:ext cx="125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98" name="Picture 66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12" y="3773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99" name="Picture 67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77" y="3863"/>
                <a:ext cx="125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00" name="Picture 68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48" y="3655"/>
                <a:ext cx="156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01" name="Picture 69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68" y="3578"/>
                <a:ext cx="155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02" name="Picture 70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13" y="3670"/>
                <a:ext cx="157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97703" name="Group 71"/>
            <p:cNvGrpSpPr>
              <a:grpSpLocks/>
            </p:cNvGrpSpPr>
            <p:nvPr/>
          </p:nvGrpSpPr>
          <p:grpSpPr bwMode="auto">
            <a:xfrm>
              <a:off x="4144" y="1567"/>
              <a:ext cx="522" cy="321"/>
              <a:chOff x="3312" y="3831"/>
              <a:chExt cx="522" cy="321"/>
            </a:xfrm>
          </p:grpSpPr>
          <p:pic>
            <p:nvPicPr>
              <p:cNvPr id="197704" name="Picture 72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1" y="3831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05" name="Picture 7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30" y="3951"/>
                <a:ext cx="125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06" name="Picture 74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12" y="3880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07" name="Picture 75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77" y="3970"/>
                <a:ext cx="125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08" name="Picture 76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24" y="4074"/>
                <a:ext cx="156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09" name="Picture 77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44" y="3997"/>
                <a:ext cx="155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10" name="Picture 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89" y="4089"/>
                <a:ext cx="157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97711" name="Group 79"/>
          <p:cNvGrpSpPr>
            <a:grpSpLocks/>
          </p:cNvGrpSpPr>
          <p:nvPr/>
        </p:nvGrpSpPr>
        <p:grpSpPr bwMode="auto">
          <a:xfrm>
            <a:off x="7029450" y="2503488"/>
            <a:ext cx="1382713" cy="901700"/>
            <a:chOff x="4144" y="1567"/>
            <a:chExt cx="758" cy="350"/>
          </a:xfrm>
        </p:grpSpPr>
        <p:grpSp>
          <p:nvGrpSpPr>
            <p:cNvPr id="197712" name="Group 80"/>
            <p:cNvGrpSpPr>
              <a:grpSpLocks/>
            </p:cNvGrpSpPr>
            <p:nvPr/>
          </p:nvGrpSpPr>
          <p:grpSpPr bwMode="auto">
            <a:xfrm>
              <a:off x="4380" y="1570"/>
              <a:ext cx="522" cy="347"/>
              <a:chOff x="3312" y="3578"/>
              <a:chExt cx="522" cy="347"/>
            </a:xfrm>
          </p:grpSpPr>
          <p:pic>
            <p:nvPicPr>
              <p:cNvPr id="197713" name="Picture 81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1" y="3724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14" name="Picture 82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30" y="3844"/>
                <a:ext cx="125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15" name="Picture 83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12" y="3773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16" name="Picture 84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77" y="3863"/>
                <a:ext cx="125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17" name="Picture 85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48" y="3655"/>
                <a:ext cx="156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18" name="Picture 86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68" y="3578"/>
                <a:ext cx="155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19" name="Picture 87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13" y="3670"/>
                <a:ext cx="157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97720" name="Group 88"/>
            <p:cNvGrpSpPr>
              <a:grpSpLocks/>
            </p:cNvGrpSpPr>
            <p:nvPr/>
          </p:nvGrpSpPr>
          <p:grpSpPr bwMode="auto">
            <a:xfrm>
              <a:off x="4144" y="1567"/>
              <a:ext cx="522" cy="321"/>
              <a:chOff x="3312" y="3831"/>
              <a:chExt cx="522" cy="321"/>
            </a:xfrm>
          </p:grpSpPr>
          <p:pic>
            <p:nvPicPr>
              <p:cNvPr id="197721" name="Picture 89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1" y="3831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22" name="Picture 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30" y="3951"/>
                <a:ext cx="125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23" name="Picture 91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12" y="3880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24" name="Picture 92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77" y="3970"/>
                <a:ext cx="125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25" name="Picture 93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24" y="4074"/>
                <a:ext cx="156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26" name="Picture 94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44" y="3997"/>
                <a:ext cx="155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27" name="Picture 95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89" y="4089"/>
                <a:ext cx="157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97728" name="Group 96"/>
          <p:cNvGrpSpPr>
            <a:grpSpLocks/>
          </p:cNvGrpSpPr>
          <p:nvPr/>
        </p:nvGrpSpPr>
        <p:grpSpPr bwMode="auto">
          <a:xfrm>
            <a:off x="7513638" y="2503488"/>
            <a:ext cx="1382712" cy="901700"/>
            <a:chOff x="4144" y="1567"/>
            <a:chExt cx="758" cy="350"/>
          </a:xfrm>
        </p:grpSpPr>
        <p:grpSp>
          <p:nvGrpSpPr>
            <p:cNvPr id="197729" name="Group 97"/>
            <p:cNvGrpSpPr>
              <a:grpSpLocks/>
            </p:cNvGrpSpPr>
            <p:nvPr/>
          </p:nvGrpSpPr>
          <p:grpSpPr bwMode="auto">
            <a:xfrm>
              <a:off x="4380" y="1570"/>
              <a:ext cx="522" cy="347"/>
              <a:chOff x="3312" y="3578"/>
              <a:chExt cx="522" cy="347"/>
            </a:xfrm>
          </p:grpSpPr>
          <p:pic>
            <p:nvPicPr>
              <p:cNvPr id="197730" name="Picture 98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1" y="3724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31" name="Picture 99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30" y="3844"/>
                <a:ext cx="125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32" name="Picture 100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12" y="3773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33" name="Picture 101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77" y="3863"/>
                <a:ext cx="125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34" name="Picture 102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48" y="3655"/>
                <a:ext cx="156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35" name="Picture 103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68" y="3578"/>
                <a:ext cx="155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36" name="Picture 104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13" y="3670"/>
                <a:ext cx="157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97737" name="Group 105"/>
            <p:cNvGrpSpPr>
              <a:grpSpLocks/>
            </p:cNvGrpSpPr>
            <p:nvPr/>
          </p:nvGrpSpPr>
          <p:grpSpPr bwMode="auto">
            <a:xfrm>
              <a:off x="4144" y="1567"/>
              <a:ext cx="522" cy="321"/>
              <a:chOff x="3312" y="3831"/>
              <a:chExt cx="522" cy="321"/>
            </a:xfrm>
          </p:grpSpPr>
          <p:pic>
            <p:nvPicPr>
              <p:cNvPr id="197738" name="Picture 106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1" y="3831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39" name="Picture 107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30" y="3951"/>
                <a:ext cx="125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40" name="Picture 108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12" y="3880"/>
                <a:ext cx="34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41" name="Picture 109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77" y="3970"/>
                <a:ext cx="125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42" name="Picture 110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24" y="4074"/>
                <a:ext cx="156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43" name="Picture 111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44" y="3997"/>
                <a:ext cx="155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744" name="Picture 112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89" y="4089"/>
                <a:ext cx="157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97745" name="Picture 1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538" y="5132388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46" name="Picture 1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2644775"/>
            <a:ext cx="2270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47" name="Picture 1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2549525"/>
            <a:ext cx="2270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48" name="Picture 1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7563" y="2584450"/>
            <a:ext cx="2857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49" name="Picture 1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0925" y="2736850"/>
            <a:ext cx="2270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50" name="Picture 1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2188" y="3040063"/>
            <a:ext cx="2841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7751" name="Group 119"/>
          <p:cNvGrpSpPr>
            <a:grpSpLocks/>
          </p:cNvGrpSpPr>
          <p:nvPr/>
        </p:nvGrpSpPr>
        <p:grpSpPr bwMode="auto">
          <a:xfrm>
            <a:off x="4632325" y="4833938"/>
            <a:ext cx="1782763" cy="712787"/>
            <a:chOff x="2918" y="3045"/>
            <a:chExt cx="1123" cy="449"/>
          </a:xfrm>
        </p:grpSpPr>
        <p:pic>
          <p:nvPicPr>
            <p:cNvPr id="197752" name="Picture 12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7" y="3045"/>
              <a:ext cx="3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53" name="Picture 121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1" y="3292"/>
              <a:ext cx="17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54" name="Picture 12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7" y="3111"/>
              <a:ext cx="181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55" name="Picture 12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8" y="3073"/>
              <a:ext cx="3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56" name="Picture 124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0" y="3345"/>
              <a:ext cx="14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57" name="Picture 12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274"/>
              <a:ext cx="39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58" name="Picture 12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173"/>
              <a:ext cx="17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59" name="Picture 127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2" y="3315"/>
              <a:ext cx="18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7760" name="Group 128"/>
          <p:cNvGrpSpPr>
            <a:grpSpLocks/>
          </p:cNvGrpSpPr>
          <p:nvPr/>
        </p:nvGrpSpPr>
        <p:grpSpPr bwMode="auto">
          <a:xfrm>
            <a:off x="6629400" y="4843463"/>
            <a:ext cx="1782763" cy="712787"/>
            <a:chOff x="2918" y="3045"/>
            <a:chExt cx="1123" cy="449"/>
          </a:xfrm>
        </p:grpSpPr>
        <p:pic>
          <p:nvPicPr>
            <p:cNvPr id="197761" name="Picture 12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7" y="3045"/>
              <a:ext cx="3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62" name="Picture 13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1" y="3292"/>
              <a:ext cx="17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63" name="Picture 131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7" y="3111"/>
              <a:ext cx="181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64" name="Picture 13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8" y="3073"/>
              <a:ext cx="3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65" name="Picture 133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0" y="3345"/>
              <a:ext cx="14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66" name="Picture 13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274"/>
              <a:ext cx="39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67" name="Picture 13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173"/>
              <a:ext cx="17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68" name="Picture 13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2" y="3315"/>
              <a:ext cx="18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7769" name="Picture 13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6663" y="5138738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7770" name="Group 138"/>
          <p:cNvGrpSpPr>
            <a:grpSpLocks/>
          </p:cNvGrpSpPr>
          <p:nvPr/>
        </p:nvGrpSpPr>
        <p:grpSpPr bwMode="auto">
          <a:xfrm>
            <a:off x="3600450" y="2819400"/>
            <a:ext cx="2282825" cy="557213"/>
            <a:chOff x="2268" y="1776"/>
            <a:chExt cx="1438" cy="351"/>
          </a:xfrm>
        </p:grpSpPr>
        <p:pic>
          <p:nvPicPr>
            <p:cNvPr id="197771" name="Picture 13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1777"/>
              <a:ext cx="3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72" name="Picture 14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0" y="1816"/>
              <a:ext cx="3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73" name="Picture 141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4" y="1907"/>
              <a:ext cx="39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74" name="Picture 14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01" y="1776"/>
              <a:ext cx="17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7775" name="Picture 14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8" y="1941"/>
              <a:ext cx="18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7776" name="Picture 14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850" y="5126038"/>
            <a:ext cx="625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77" name="Picture 14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2938" y="5062538"/>
            <a:ext cx="282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78" name="Picture 14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6800" y="5324475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79" name="Picture 14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2800" y="5387975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780" name="Picture 14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4375" y="3025775"/>
            <a:ext cx="285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7781" name="Rectangle 14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sz="3600" b="1"/>
              <a:t>Ice, Wind, Bloom and Copepods</a:t>
            </a:r>
          </a:p>
        </p:txBody>
      </p:sp>
      <p:sp>
        <p:nvSpPr>
          <p:cNvPr id="197782" name="Text Box 150"/>
          <p:cNvSpPr txBox="1">
            <a:spLocks noChangeArrowheads="1"/>
          </p:cNvSpPr>
          <p:nvPr/>
        </p:nvSpPr>
        <p:spPr bwMode="auto">
          <a:xfrm>
            <a:off x="7524750" y="65214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Hunt et al.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/>
              <a:t>Distribution of Age-0 Walleye Pollock</a:t>
            </a:r>
            <a:br>
              <a:rPr lang="en-US" sz="3200" b="1"/>
            </a:br>
            <a:r>
              <a:rPr lang="en-US" sz="2400" b="1"/>
              <a:t>log</a:t>
            </a:r>
            <a:r>
              <a:rPr lang="en-US" sz="2400" b="1" baseline="-25000"/>
              <a:t>e</a:t>
            </a:r>
            <a:r>
              <a:rPr lang="en-US" sz="2400" b="1"/>
              <a:t> transformed catch per unit effort (fish/m</a:t>
            </a:r>
            <a:r>
              <a:rPr lang="en-US" sz="2400" b="1" baseline="30000"/>
              <a:t>3</a:t>
            </a:r>
            <a:r>
              <a:rPr lang="en-US" sz="2400" b="1"/>
              <a:t>) 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2996" name="Picture 4" descr="Age-0 pollock in 2004-05 vs 2006-07 Moss et al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610600" cy="5114925"/>
          </a:xfrm>
          <a:prstGeom prst="rect">
            <a:avLst/>
          </a:prstGeom>
          <a:noFill/>
        </p:spPr>
      </p:pic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486400" y="65532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Moss et al., 2009 Trans .Amer. Fish. Soc.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Year Class Strength Variable</a:t>
            </a:r>
            <a:endParaRPr lang="en-US" sz="3600" b="1" dirty="0"/>
          </a:p>
        </p:txBody>
      </p:sp>
      <p:pic>
        <p:nvPicPr>
          <p:cNvPr id="4" name="Content Placeholder 3" descr="age-1 pollock 1963-2009 2010 SAF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6765" y="1600200"/>
            <a:ext cx="7750469" cy="4525963"/>
          </a:xfr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371600"/>
            <a:ext cx="17716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0" y="65532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NPFMC 2010 SAFE, Dec 2009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What were the Assumptions?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/>
              <a:t>Warm water good for copepod survival and growth</a:t>
            </a:r>
          </a:p>
          <a:p>
            <a:pPr>
              <a:buFontTx/>
              <a:buNone/>
            </a:pPr>
            <a:endParaRPr lang="en-US" sz="1000" b="1" dirty="0"/>
          </a:p>
          <a:p>
            <a:r>
              <a:rPr lang="en-US" b="1" dirty="0" err="1"/>
              <a:t>Euphausiids</a:t>
            </a:r>
            <a:r>
              <a:rPr lang="en-US" b="1" dirty="0"/>
              <a:t> were always </a:t>
            </a:r>
            <a:r>
              <a:rPr lang="en-US" b="1" dirty="0" smtClean="0"/>
              <a:t>available</a:t>
            </a:r>
            <a:endParaRPr lang="en-US" b="1" dirty="0"/>
          </a:p>
          <a:p>
            <a:pPr>
              <a:buFontTx/>
              <a:buNone/>
            </a:pPr>
            <a:endParaRPr lang="en-US" sz="1000" b="1" dirty="0"/>
          </a:p>
          <a:p>
            <a:r>
              <a:rPr lang="en-US" b="1" dirty="0"/>
              <a:t>Warm water good for age-0 </a:t>
            </a:r>
            <a:r>
              <a:rPr lang="en-US" b="1" dirty="0" err="1"/>
              <a:t>pollock</a:t>
            </a:r>
            <a:r>
              <a:rPr lang="en-US" b="1" dirty="0"/>
              <a:t> feeding and growth</a:t>
            </a:r>
          </a:p>
          <a:p>
            <a:pPr>
              <a:buFontTx/>
              <a:buNone/>
            </a:pPr>
            <a:endParaRPr lang="en-US" sz="1000" b="1" dirty="0"/>
          </a:p>
          <a:p>
            <a:r>
              <a:rPr lang="en-US" b="1" dirty="0"/>
              <a:t>Fast growing age-0 </a:t>
            </a:r>
            <a:r>
              <a:rPr lang="en-US" b="1" dirty="0" err="1"/>
              <a:t>pollock</a:t>
            </a:r>
            <a:r>
              <a:rPr lang="en-US" b="1" dirty="0"/>
              <a:t> will have a greater survival to age-1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666</Words>
  <Application>Microsoft Office PowerPoint</Application>
  <PresentationFormat>On-screen Show (4:3)</PresentationFormat>
  <Paragraphs>174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Clip</vt:lpstr>
      <vt:lpstr>The Oscillating Control Hypothesis Reassessment in view of New Information from the Eastern Bering Sea</vt:lpstr>
      <vt:lpstr>Where I want to go in this talk</vt:lpstr>
      <vt:lpstr>The Bering Sea</vt:lpstr>
      <vt:lpstr>Importance of Walleye Pollock Fisheries</vt:lpstr>
      <vt:lpstr>Pollock Modeled Biomass</vt:lpstr>
      <vt:lpstr>Ice, Wind, Bloom and Copepods</vt:lpstr>
      <vt:lpstr>Distribution of Age-0 Walleye Pollock loge transformed catch per unit effort (fish/m3) </vt:lpstr>
      <vt:lpstr>Year Class Strength Variable</vt:lpstr>
      <vt:lpstr>What were the Assumptions?</vt:lpstr>
      <vt:lpstr>The Reality Check</vt:lpstr>
      <vt:lpstr>July Copepod Abundance</vt:lpstr>
      <vt:lpstr>Slide 12</vt:lpstr>
      <vt:lpstr>Ice, Wind, Bloom and Copepods</vt:lpstr>
      <vt:lpstr>Abundance of Age-1 Pollock VS. Age-0 Abundance the prior year</vt:lpstr>
      <vt:lpstr>Age-0 Pollock Energy Density  as a function of wet weight</vt:lpstr>
      <vt:lpstr>Diets of Age-0 Pollock  in warm and cold years</vt:lpstr>
      <vt:lpstr>New Since 2002</vt:lpstr>
      <vt:lpstr>Conclusions</vt:lpstr>
      <vt:lpstr>Slide 19</vt:lpstr>
      <vt:lpstr>Middle Shelf Copepods (No. m-3)  August 1999 vs. 2004</vt:lpstr>
      <vt:lpstr>Slide 21</vt:lpstr>
    </vt:vector>
  </TitlesOfParts>
  <Company>Aquatic &amp; Fishery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Hunt</dc:creator>
  <cp:lastModifiedBy>George Hunt</cp:lastModifiedBy>
  <cp:revision>111</cp:revision>
  <dcterms:created xsi:type="dcterms:W3CDTF">2008-04-05T19:01:05Z</dcterms:created>
  <dcterms:modified xsi:type="dcterms:W3CDTF">2010-03-17T04:48:59Z</dcterms:modified>
</cp:coreProperties>
</file>